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handoutMasterIdLst>
    <p:handoutMasterId r:id="rId43"/>
  </p:handoutMasterIdLst>
  <p:sldIdLst>
    <p:sldId id="330" r:id="rId2"/>
    <p:sldId id="357" r:id="rId3"/>
    <p:sldId id="288" r:id="rId4"/>
    <p:sldId id="360" r:id="rId5"/>
    <p:sldId id="351" r:id="rId6"/>
    <p:sldId id="352" r:id="rId7"/>
    <p:sldId id="353" r:id="rId8"/>
    <p:sldId id="361" r:id="rId9"/>
    <p:sldId id="355" r:id="rId10"/>
    <p:sldId id="354" r:id="rId11"/>
    <p:sldId id="358" r:id="rId12"/>
    <p:sldId id="347" r:id="rId13"/>
    <p:sldId id="368" r:id="rId14"/>
    <p:sldId id="349" r:id="rId15"/>
    <p:sldId id="362" r:id="rId16"/>
    <p:sldId id="366" r:id="rId17"/>
    <p:sldId id="369" r:id="rId18"/>
    <p:sldId id="267" r:id="rId19"/>
    <p:sldId id="363" r:id="rId20"/>
    <p:sldId id="282" r:id="rId21"/>
    <p:sldId id="319" r:id="rId22"/>
    <p:sldId id="365" r:id="rId23"/>
    <p:sldId id="268" r:id="rId24"/>
    <p:sldId id="285" r:id="rId25"/>
    <p:sldId id="364" r:id="rId26"/>
    <p:sldId id="336" r:id="rId27"/>
    <p:sldId id="343" r:id="rId28"/>
    <p:sldId id="344" r:id="rId29"/>
    <p:sldId id="370" r:id="rId30"/>
    <p:sldId id="342" r:id="rId31"/>
    <p:sldId id="334" r:id="rId32"/>
    <p:sldId id="293" r:id="rId33"/>
    <p:sldId id="345" r:id="rId34"/>
    <p:sldId id="346" r:id="rId35"/>
    <p:sldId id="314" r:id="rId36"/>
    <p:sldId id="337" r:id="rId37"/>
    <p:sldId id="338" r:id="rId38"/>
    <p:sldId id="340" r:id="rId39"/>
    <p:sldId id="341" r:id="rId40"/>
    <p:sldId id="36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FB7FF"/>
    <a:srgbClr val="005FCA"/>
    <a:srgbClr val="6291FF"/>
    <a:srgbClr val="008000"/>
    <a:srgbClr val="E25901"/>
    <a:srgbClr val="C24B01"/>
    <a:srgbClr val="D15204"/>
    <a:srgbClr val="009193"/>
    <a:srgbClr val="009051"/>
    <a:srgbClr val="FFEA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47" autoAdjust="0"/>
    <p:restoredTop sz="86538" autoAdjust="0"/>
  </p:normalViewPr>
  <p:slideViewPr>
    <p:cSldViewPr snapToGrid="0" snapToObjects="1">
      <p:cViewPr>
        <p:scale>
          <a:sx n="99" d="100"/>
          <a:sy n="99" d="100"/>
        </p:scale>
        <p:origin x="-344" y="-80"/>
      </p:cViewPr>
      <p:guideLst>
        <p:guide orient="horz" pos="2160"/>
        <p:guide pos="2880"/>
      </p:guideLst>
    </p:cSldViewPr>
  </p:slideViewPr>
  <p:outlineViewPr>
    <p:cViewPr>
      <p:scale>
        <a:sx n="33" d="100"/>
        <a:sy n="33" d="100"/>
      </p:scale>
      <p:origin x="0" y="4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Cristina</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62214C-A7D6-D445-8DCE-90F35EBE4227}" type="datetimeFigureOut">
              <a:rPr lang="en-US" smtClean="0"/>
              <a:t>25/06/17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3613F1-113F-A348-8AEA-F6DC514A392D}" type="slidenum">
              <a:rPr lang="en-US" smtClean="0"/>
              <a:t>‹#›</a:t>
            </a:fld>
            <a:endParaRPr lang="en-US"/>
          </a:p>
        </p:txBody>
      </p:sp>
    </p:spTree>
    <p:extLst>
      <p:ext uri="{BB962C8B-B14F-4D97-AF65-F5344CB8AC3E}">
        <p14:creationId xmlns:p14="http://schemas.microsoft.com/office/powerpoint/2010/main" val="23508970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Cristina</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96D6D-47BE-424D-9B9E-60DCEBD304E7}" type="datetimeFigureOut">
              <a:rPr lang="en-US" smtClean="0"/>
              <a:t>25/06/17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DFC93-DEFA-A548-A468-CB01527D51DA}" type="slidenum">
              <a:rPr lang="en-US" smtClean="0"/>
              <a:t>‹#›</a:t>
            </a:fld>
            <a:endParaRPr lang="en-US"/>
          </a:p>
        </p:txBody>
      </p:sp>
    </p:spTree>
    <p:extLst>
      <p:ext uri="{BB962C8B-B14F-4D97-AF65-F5344CB8AC3E}">
        <p14:creationId xmlns:p14="http://schemas.microsoft.com/office/powerpoint/2010/main" val="157392941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on a journey together. I</a:t>
            </a:r>
            <a:r>
              <a:rPr lang="en-US" baseline="0" dirty="0" smtClean="0"/>
              <a:t> will ask you for about half an hour of your time to bring you literally to the other side of the Universe, to meet the first black holes that formed over there. Some parts of the journey will be very easy to understand, some others a little more complicated. Anyway, as your private tour guide, I feel the obligation to tease you a little about the final destination of our journey. The answers to these questions will be disclosed during the talk and they are the only 3 very important things that I would like you to retain from this journey.</a:t>
            </a:r>
            <a:endParaRPr lang="en-US" dirty="0"/>
          </a:p>
        </p:txBody>
      </p:sp>
    </p:spTree>
    <p:extLst>
      <p:ext uri="{BB962C8B-B14F-4D97-AF65-F5344CB8AC3E}">
        <p14:creationId xmlns:p14="http://schemas.microsoft.com/office/powerpoint/2010/main" val="60588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Several mechanisms have been proposed to form these massive seeds </a:t>
            </a:r>
            <a:r>
              <a:rPr lang="en-US" sz="1200" kern="1200" dirty="0" smtClean="0">
                <a:solidFill>
                  <a:schemeClr val="tx1"/>
                </a:solidFill>
                <a:effectLst/>
                <a:latin typeface="+mn-lt"/>
                <a:ea typeface="+mn-ea"/>
                <a:cs typeface="+mn-cs"/>
              </a:rPr>
              <a:t>already at redshift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10-15: the main ones are listed here. </a:t>
            </a:r>
            <a:r>
              <a:rPr lang="en-US" sz="1200" kern="1200" baseline="0" dirty="0" smtClean="0">
                <a:solidFill>
                  <a:schemeClr val="tx1"/>
                </a:solidFill>
                <a:effectLst/>
                <a:latin typeface="+mn-lt"/>
                <a:ea typeface="+mn-ea"/>
                <a:cs typeface="+mn-cs"/>
              </a:rPr>
              <a:t>In our work we focus on the Direct Collapse Black Hole scenario.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collapse of a metal</a:t>
            </a:r>
            <a:r>
              <a:rPr lang="en-US" sz="1200" kern="1200" baseline="0" dirty="0" smtClean="0">
                <a:solidFill>
                  <a:schemeClr val="tx1"/>
                </a:solidFill>
                <a:effectLst/>
                <a:latin typeface="+mn-lt"/>
                <a:ea typeface="+mn-ea"/>
                <a:cs typeface="+mn-cs"/>
              </a:rPr>
              <a:t>-free, </a:t>
            </a:r>
            <a:r>
              <a:rPr lang="en-US" sz="1200" kern="1200" dirty="0" smtClean="0">
                <a:solidFill>
                  <a:schemeClr val="tx1"/>
                </a:solidFill>
                <a:effectLst/>
                <a:latin typeface="+mn-lt"/>
                <a:ea typeface="+mn-ea"/>
                <a:cs typeface="+mn-cs"/>
              </a:rPr>
              <a:t>atomic-cooling halo may lead, with the presence of a strong Lyman-Werner flux to destroy the hydrogen molecules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prevent fragmentation, to the formation of DCBHs with typical mass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solar</a:t>
            </a:r>
            <a:r>
              <a:rPr lang="en-US" sz="1200" kern="1200" baseline="0" dirty="0" smtClean="0">
                <a:solidFill>
                  <a:schemeClr val="tx1"/>
                </a:solidFill>
                <a:effectLst/>
                <a:latin typeface="+mn-lt"/>
                <a:ea typeface="+mn-ea"/>
                <a:cs typeface="+mn-cs"/>
              </a:rPr>
              <a:t> masses</a:t>
            </a:r>
            <a:r>
              <a:rPr lang="en-US" sz="1200" kern="1200" dirty="0" smtClean="0">
                <a:solidFill>
                  <a:schemeClr val="tx1"/>
                </a:solidFill>
                <a:effectLst/>
                <a:latin typeface="+mn-lt"/>
                <a:ea typeface="+mn-ea"/>
                <a:cs typeface="+mn-cs"/>
              </a:rPr>
              <a:t>. Inflow rates must be kept at high levels</a:t>
            </a:r>
            <a:r>
              <a:rPr lang="en-US" sz="1200" kern="1200" baseline="0" dirty="0" smtClean="0">
                <a:solidFill>
                  <a:schemeClr val="tx1"/>
                </a:solidFill>
                <a:effectLst/>
                <a:latin typeface="+mn-lt"/>
                <a:ea typeface="+mn-ea"/>
                <a:cs typeface="+mn-cs"/>
              </a:rPr>
              <a:t> in order to have an isothermal collapse and avoid the formation of a super massive star.</a:t>
            </a:r>
            <a:r>
              <a:rPr lang="en-US" sz="1200" kern="1200" dirty="0" smtClean="0">
                <a:solidFill>
                  <a:schemeClr val="tx1"/>
                </a:solidFill>
                <a:effectLst/>
                <a:latin typeface="+mn-lt"/>
                <a:ea typeface="+mn-ea"/>
                <a:cs typeface="+mn-cs"/>
              </a:rPr>
              <a:t> The black hole seed then finds itself </a:t>
            </a:r>
            <a:r>
              <a:rPr lang="en-US" sz="1200" kern="1200" baseline="0" dirty="0" smtClean="0">
                <a:solidFill>
                  <a:schemeClr val="tx1"/>
                </a:solidFill>
                <a:effectLst/>
                <a:latin typeface="+mn-lt"/>
                <a:ea typeface="+mn-ea"/>
                <a:cs typeface="+mn-cs"/>
              </a:rPr>
              <a:t>at the center of a collapsing cloud of unpolluted gas, and its growth continues.</a:t>
            </a:r>
            <a:endParaRPr lang="en-US" dirty="0"/>
          </a:p>
        </p:txBody>
      </p:sp>
    </p:spTree>
    <p:extLst>
      <p:ext uri="{BB962C8B-B14F-4D97-AF65-F5344CB8AC3E}">
        <p14:creationId xmlns:p14="http://schemas.microsoft.com/office/powerpoint/2010/main" val="132454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two main parts of my talk translate into these key questions. </a:t>
            </a:r>
            <a:r>
              <a:rPr lang="en-US" sz="1200" b="0" dirty="0" smtClean="0">
                <a:solidFill>
                  <a:schemeClr val="tx1"/>
                </a:solidFill>
              </a:rPr>
              <a:t>What are the emission characteristics of DCBHs? What is the dependence of the DCBH emission on accretion physics?</a:t>
            </a:r>
            <a:r>
              <a:rPr lang="en-US" sz="1200" b="0" baseline="0" dirty="0" smtClean="0">
                <a:solidFill>
                  <a:schemeClr val="tx1"/>
                </a:solidFill>
              </a:rPr>
              <a:t> How is the spectrum emerging from highly-obscured galaxies? </a:t>
            </a:r>
            <a:r>
              <a:rPr lang="en-US" sz="1200" b="0" dirty="0" smtClean="0">
                <a:solidFill>
                  <a:schemeClr val="tx1"/>
                </a:solidFill>
              </a:rPr>
              <a:t>Are they observable by current and/or future observatories? What</a:t>
            </a:r>
            <a:r>
              <a:rPr lang="en-US" sz="1200" b="0" baseline="0" dirty="0" smtClean="0">
                <a:solidFill>
                  <a:schemeClr val="tx1"/>
                </a:solidFill>
              </a:rPr>
              <a:t> are the best strategies to find them? Blind wide field searches or targeted searches? What are the roles of the HST and the JWST telescopes in this searches? Could there possibly a synergy between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Our approach to tackle</a:t>
            </a:r>
            <a:r>
              <a:rPr lang="en-US" sz="1200" b="0" baseline="0" dirty="0" smtClean="0">
                <a:solidFill>
                  <a:schemeClr val="tx1"/>
                </a:solidFill>
              </a:rPr>
              <a:t> these questions is a combination of analytical methods and numerical simulations, performed with GEMS, a code specifically designed to investigate the accretion flow on the first black holes of the Universe.</a:t>
            </a:r>
            <a:endParaRPr lang="en-US" sz="1200" b="1" dirty="0" smtClean="0">
              <a:solidFill>
                <a:schemeClr val="tx1"/>
              </a:solidFill>
            </a:endParaRPr>
          </a:p>
        </p:txBody>
      </p:sp>
    </p:spTree>
    <p:extLst>
      <p:ext uri="{BB962C8B-B14F-4D97-AF65-F5344CB8AC3E}">
        <p14:creationId xmlns:p14="http://schemas.microsoft.com/office/powerpoint/2010/main" val="60588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plots were related to a standard</a:t>
            </a:r>
            <a:r>
              <a:rPr lang="en-US" baseline="0" dirty="0" smtClean="0"/>
              <a:t> model for the accretion disk. In highly-obscured environments, with extremely large absorbing column densities as the ones predicted for high-z black hole seeds, the situation is quite different.</a:t>
            </a:r>
            <a:r>
              <a:rPr lang="en-US" dirty="0" smtClean="0"/>
              <a:t> In</a:t>
            </a:r>
            <a:r>
              <a:rPr lang="en-US" baseline="0" dirty="0" smtClean="0"/>
              <a:t> fact, </a:t>
            </a:r>
            <a:r>
              <a:rPr lang="en-US" dirty="0" smtClean="0"/>
              <a:t>the spectral distribution of emitted</a:t>
            </a:r>
            <a:r>
              <a:rPr lang="en-US" baseline="0" dirty="0" smtClean="0"/>
              <a:t> photons changes, because in this case the X-ray photons are highly suppressed and the entire accretion process may become invisible to current X-ray surveys. Notwithstanding this, the infrared emission is enhanced so the JWST and marginally the HST should be able to detect these sources. Optical and infrared telescopes might be our only viable way to unravel highly-obscured black holes in the early Universe.</a:t>
            </a:r>
            <a:endParaRPr lang="en-US" dirty="0" smtClean="0"/>
          </a:p>
        </p:txBody>
      </p:sp>
    </p:spTree>
    <p:extLst>
      <p:ext uri="{BB962C8B-B14F-4D97-AF65-F5344CB8AC3E}">
        <p14:creationId xmlns:p14="http://schemas.microsoft.com/office/powerpoint/2010/main" val="213540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This is the general physical framework of our work.</a:t>
            </a:r>
            <a:r>
              <a:rPr lang="en-US" u="none" dirty="0" smtClean="0"/>
              <a:t> </a:t>
            </a:r>
            <a:r>
              <a:rPr lang="en-US" sz="1200" u="none" kern="1200" dirty="0" smtClean="0">
                <a:solidFill>
                  <a:schemeClr val="tx1"/>
                </a:solidFill>
                <a:effectLst/>
                <a:latin typeface="+mn-lt"/>
                <a:ea typeface="+mn-ea"/>
                <a:cs typeface="+mn-cs"/>
              </a:rPr>
              <a:t>A high-redshift black hole seed with a given initial mass is located and already formed at the center of a dark matter halo with total mass</a:t>
            </a:r>
            <a:r>
              <a:rPr lang="en-US" sz="1200" u="none" kern="1200" baseline="0" dirty="0" smtClean="0">
                <a:solidFill>
                  <a:schemeClr val="tx1"/>
                </a:solidFill>
                <a:effectLst/>
                <a:latin typeface="+mn-lt"/>
                <a:ea typeface="+mn-ea"/>
                <a:cs typeface="+mn-cs"/>
              </a:rPr>
              <a:t> around </a:t>
            </a:r>
            <a:r>
              <a:rPr lang="en-US" sz="1200" u="none" kern="1200" dirty="0" smtClean="0">
                <a:solidFill>
                  <a:schemeClr val="tx1"/>
                </a:solidFill>
                <a:effectLst/>
                <a:latin typeface="+mn-lt"/>
                <a:ea typeface="+mn-ea"/>
                <a:cs typeface="+mn-cs"/>
              </a:rPr>
              <a:t>10^8 solar masses,</a:t>
            </a:r>
            <a:r>
              <a:rPr lang="en-US" sz="1200" u="none" kern="1200" baseline="0" dirty="0" smtClean="0">
                <a:solidFill>
                  <a:schemeClr val="tx1"/>
                </a:solidFill>
                <a:effectLst/>
                <a:latin typeface="+mn-lt"/>
                <a:ea typeface="+mn-ea"/>
                <a:cs typeface="+mn-cs"/>
              </a:rPr>
              <a:t> corresponding to </a:t>
            </a:r>
            <a:r>
              <a:rPr lang="en-US" u="none" baseline="0" dirty="0" smtClean="0"/>
              <a:t>a </a:t>
            </a:r>
            <a:r>
              <a:rPr lang="en-US" u="none" baseline="0" dirty="0" err="1" smtClean="0"/>
              <a:t>virial</a:t>
            </a:r>
            <a:r>
              <a:rPr lang="en-US" u="none" baseline="0" dirty="0" smtClean="0"/>
              <a:t> temperature of 10^4 K. </a:t>
            </a:r>
            <a:r>
              <a:rPr lang="en-US" sz="1200" u="none" kern="1200" dirty="0" smtClean="0">
                <a:solidFill>
                  <a:schemeClr val="tx1"/>
                </a:solidFill>
                <a:effectLst/>
                <a:latin typeface="+mn-lt"/>
                <a:ea typeface="+mn-ea"/>
                <a:cs typeface="+mn-cs"/>
              </a:rPr>
              <a:t>We analyze the accretion process on</a:t>
            </a:r>
            <a:r>
              <a:rPr lang="en-US" sz="1200" u="none" kern="1200" baseline="0" dirty="0" smtClean="0">
                <a:solidFill>
                  <a:schemeClr val="tx1"/>
                </a:solidFill>
                <a:effectLst/>
                <a:latin typeface="+mn-lt"/>
                <a:ea typeface="+mn-ea"/>
                <a:cs typeface="+mn-cs"/>
              </a:rPr>
              <a:t> s</a:t>
            </a:r>
            <a:r>
              <a:rPr lang="en-US" sz="1200" u="none" kern="1200" dirty="0" smtClean="0">
                <a:solidFill>
                  <a:schemeClr val="tx1"/>
                </a:solidFill>
                <a:effectLst/>
                <a:latin typeface="+mn-lt"/>
                <a:ea typeface="+mn-ea"/>
                <a:cs typeface="+mn-cs"/>
              </a:rPr>
              <a:t>cales comparable with the </a:t>
            </a:r>
            <a:r>
              <a:rPr lang="en-US" sz="1200" u="none" kern="1200" dirty="0" err="1" smtClean="0">
                <a:solidFill>
                  <a:schemeClr val="tx1"/>
                </a:solidFill>
                <a:effectLst/>
                <a:latin typeface="+mn-lt"/>
                <a:ea typeface="+mn-ea"/>
                <a:cs typeface="+mn-cs"/>
              </a:rPr>
              <a:t>Bondi</a:t>
            </a:r>
            <a:r>
              <a:rPr lang="en-US" sz="1200" u="none" kern="1200" dirty="0" smtClean="0">
                <a:solidFill>
                  <a:schemeClr val="tx1"/>
                </a:solidFill>
                <a:effectLst/>
                <a:latin typeface="+mn-lt"/>
                <a:ea typeface="+mn-ea"/>
                <a:cs typeface="+mn-cs"/>
              </a:rPr>
              <a:t> radius through</a:t>
            </a:r>
            <a:r>
              <a:rPr lang="en-US" sz="1200" u="none" kern="1200" baseline="0" dirty="0" smtClean="0">
                <a:solidFill>
                  <a:schemeClr val="tx1"/>
                </a:solidFill>
                <a:effectLst/>
                <a:latin typeface="+mn-lt"/>
                <a:ea typeface="+mn-ea"/>
                <a:cs typeface="+mn-cs"/>
              </a:rPr>
              <a:t> a </a:t>
            </a:r>
            <a:r>
              <a:rPr lang="en-US" sz="1200" u="none" kern="1200" dirty="0" smtClean="0">
                <a:solidFill>
                  <a:schemeClr val="tx1"/>
                </a:solidFill>
                <a:effectLst/>
                <a:latin typeface="+mn-lt"/>
                <a:ea typeface="+mn-ea"/>
                <a:cs typeface="+mn-cs"/>
              </a:rPr>
              <a:t>radiation/hydrodynamic code that</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we developed, named GEMS, which stands</a:t>
            </a:r>
            <a:r>
              <a:rPr lang="en-US" sz="1200" u="none" kern="1200" baseline="0" dirty="0" smtClean="0">
                <a:solidFill>
                  <a:schemeClr val="tx1"/>
                </a:solidFill>
                <a:effectLst/>
                <a:latin typeface="+mn-lt"/>
                <a:ea typeface="+mn-ea"/>
                <a:cs typeface="+mn-cs"/>
              </a:rPr>
              <a:t> for Growth of Early Massive Seeds.</a:t>
            </a:r>
            <a:r>
              <a:rPr lang="en-US" sz="1200" u="none" kern="1200" dirty="0" smtClean="0">
                <a:solidFill>
                  <a:schemeClr val="tx1"/>
                </a:solidFill>
                <a:effectLst/>
                <a:latin typeface="+mn-lt"/>
                <a:ea typeface="+mn-ea"/>
                <a:cs typeface="+mn-cs"/>
              </a:rPr>
              <a:t> Its main features are reported in this list. I do not have time to go into the technical details of the code, but I would</a:t>
            </a:r>
            <a:r>
              <a:rPr lang="en-US" sz="1200" u="none" kern="1200" baseline="0" dirty="0" smtClean="0">
                <a:solidFill>
                  <a:schemeClr val="tx1"/>
                </a:solidFill>
                <a:effectLst/>
                <a:latin typeface="+mn-lt"/>
                <a:ea typeface="+mn-ea"/>
                <a:cs typeface="+mn-cs"/>
              </a:rPr>
              <a:t> be glad to discuss them with you if you are interested. </a:t>
            </a:r>
            <a:r>
              <a:rPr lang="en-US" sz="1200" kern="1200" dirty="0" smtClean="0">
                <a:solidFill>
                  <a:schemeClr val="tx1"/>
                </a:solidFill>
                <a:effectLst/>
                <a:latin typeface="+mn-lt"/>
                <a:ea typeface="+mn-ea"/>
                <a:cs typeface="+mn-cs"/>
              </a:rPr>
              <a:t>Now just a few words to describe how we computed the spectrum of DCBHs.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 employed our hydrodynamic simulations and post-processed them with a spectral synthesis code, in order to compute the time-evolution of the spectrum emerging from the host halo.</a:t>
            </a:r>
            <a:r>
              <a:rPr lang="en-US" sz="1200" kern="1200" baseline="0" dirty="0" smtClean="0">
                <a:solidFill>
                  <a:schemeClr val="tx1"/>
                </a:solidFill>
                <a:effectLst/>
                <a:latin typeface="+mn-lt"/>
                <a:ea typeface="+mn-ea"/>
                <a:cs typeface="+mn-cs"/>
              </a:rPr>
              <a:t> </a:t>
            </a:r>
            <a:endParaRPr lang="en-US" u="none" dirty="0"/>
          </a:p>
        </p:txBody>
      </p:sp>
    </p:spTree>
    <p:extLst>
      <p:ext uri="{BB962C8B-B14F-4D97-AF65-F5344CB8AC3E}">
        <p14:creationId xmlns:p14="http://schemas.microsoft.com/office/powerpoint/2010/main" val="113983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time evolution of the spectrum emerging from the host halo is shown in this video, assuming a standard accretion scenario on a typical DCBH with a zero-</a:t>
            </a:r>
            <a:r>
              <a:rPr lang="en-US" sz="1200" kern="1200" baseline="0" dirty="0" err="1" smtClean="0">
                <a:solidFill>
                  <a:schemeClr val="tx1"/>
                </a:solidFill>
                <a:effectLst/>
                <a:latin typeface="+mn-lt"/>
                <a:ea typeface="+mn-ea"/>
                <a:cs typeface="+mn-cs"/>
              </a:rPr>
              <a:t>metallicity</a:t>
            </a:r>
            <a:r>
              <a:rPr lang="en-US" sz="1200" kern="1200" baseline="0" dirty="0" smtClean="0">
                <a:solidFill>
                  <a:schemeClr val="tx1"/>
                </a:solidFill>
                <a:effectLst/>
                <a:latin typeface="+mn-lt"/>
                <a:ea typeface="+mn-ea"/>
                <a:cs typeface="+mn-cs"/>
              </a:rPr>
              <a:t> gas. </a:t>
            </a:r>
            <a:r>
              <a:rPr lang="en-US" sz="1200" kern="1200" dirty="0" smtClean="0">
                <a:solidFill>
                  <a:schemeClr val="tx1"/>
                </a:solidFill>
                <a:effectLst/>
                <a:latin typeface="+mn-lt"/>
                <a:ea typeface="+mn-ea"/>
                <a:cs typeface="+mn-cs"/>
              </a:rPr>
              <a:t>The two horizontal</a:t>
            </a:r>
            <a:r>
              <a:rPr lang="en-US" sz="1200" kern="1200" baseline="0" dirty="0" smtClean="0">
                <a:solidFill>
                  <a:schemeClr val="tx1"/>
                </a:solidFill>
                <a:effectLst/>
                <a:latin typeface="+mn-lt"/>
                <a:ea typeface="+mn-ea"/>
                <a:cs typeface="+mn-cs"/>
              </a:rPr>
              <a:t> axes show the observer’s frame and the rest frame, while the vertical axis shows the flux density. On the right you can see the time in </a:t>
            </a:r>
            <a:r>
              <a:rPr lang="en-US" sz="1200" kern="1200" baseline="0" dirty="0" err="1" smtClean="0">
                <a:solidFill>
                  <a:schemeClr val="tx1"/>
                </a:solidFill>
                <a:effectLst/>
                <a:latin typeface="+mn-lt"/>
                <a:ea typeface="+mn-ea"/>
                <a:cs typeface="+mn-cs"/>
              </a:rPr>
              <a:t>Myrs</a:t>
            </a:r>
            <a:r>
              <a:rPr lang="en-US" sz="1200" kern="1200" baseline="0" dirty="0" smtClean="0">
                <a:solidFill>
                  <a:schemeClr val="tx1"/>
                </a:solidFill>
                <a:effectLst/>
                <a:latin typeface="+mn-lt"/>
                <a:ea typeface="+mn-ea"/>
                <a:cs typeface="+mn-cs"/>
              </a:rPr>
              <a:t> and the column density of the host halo. </a:t>
            </a:r>
            <a:r>
              <a:rPr lang="en-US" sz="1200" kern="1200" dirty="0" smtClean="0">
                <a:solidFill>
                  <a:schemeClr val="tx1"/>
                </a:solidFill>
                <a:effectLst/>
                <a:latin typeface="+mn-lt"/>
                <a:ea typeface="+mn-ea"/>
                <a:cs typeface="+mn-cs"/>
              </a:rPr>
              <a:t>Most of the energy emerges in</a:t>
            </a:r>
            <a:r>
              <a:rPr lang="en-US" sz="1200" kern="1200" baseline="0" dirty="0" smtClean="0">
                <a:solidFill>
                  <a:schemeClr val="tx1"/>
                </a:solidFill>
                <a:effectLst/>
                <a:latin typeface="+mn-lt"/>
                <a:ea typeface="+mn-ea"/>
                <a:cs typeface="+mn-cs"/>
              </a:rPr>
              <a:t> observed</a:t>
            </a:r>
            <a:r>
              <a:rPr lang="en-US" sz="1200" kern="1200" dirty="0" smtClean="0">
                <a:solidFill>
                  <a:schemeClr val="tx1"/>
                </a:solidFill>
                <a:effectLst/>
                <a:latin typeface="+mn-lt"/>
                <a:ea typeface="+mn-ea"/>
                <a:cs typeface="+mn-cs"/>
              </a:rPr>
              <a:t> X-ray band and infrared band.</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 Compton-Thick gas, the continuum normalization</a:t>
            </a:r>
            <a:r>
              <a:rPr lang="en-US" sz="1200" kern="1200" baseline="0" dirty="0" smtClean="0">
                <a:solidFill>
                  <a:schemeClr val="tx1"/>
                </a:solidFill>
                <a:effectLst/>
                <a:latin typeface="+mn-lt"/>
                <a:ea typeface="+mn-ea"/>
                <a:cs typeface="+mn-cs"/>
              </a:rPr>
              <a:t> in the infrared and in the X-rays increase with the bolometric luminosity of the source</a:t>
            </a:r>
            <a:r>
              <a:rPr lang="en-US" sz="1200" kern="1200" dirty="0" smtClean="0">
                <a:solidFill>
                  <a:schemeClr val="tx1"/>
                </a:solidFill>
                <a:effectLst/>
                <a:latin typeface="+mn-lt"/>
                <a:ea typeface="+mn-ea"/>
                <a:cs typeface="+mn-cs"/>
              </a:rPr>
              <a:t>.</a:t>
            </a:r>
            <a:r>
              <a:rPr lang="en-US" dirty="0" smtClean="0"/>
              <a:t> </a:t>
            </a:r>
            <a:r>
              <a:rPr lang="en-US" sz="1200" kern="1200" dirty="0" smtClean="0">
                <a:solidFill>
                  <a:schemeClr val="tx1"/>
                </a:solidFill>
                <a:effectLst/>
                <a:latin typeface="+mn-lt"/>
                <a:ea typeface="+mn-ea"/>
                <a:cs typeface="+mn-cs"/>
              </a:rPr>
              <a:t>When the gas becomes Compton-thin,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X-rays </a:t>
            </a:r>
            <a:r>
              <a:rPr lang="en-US" sz="1200" u="none" kern="1200" dirty="0" smtClean="0">
                <a:solidFill>
                  <a:schemeClr val="tx1"/>
                </a:solidFill>
                <a:effectLst/>
                <a:latin typeface="+mn-lt"/>
                <a:ea typeface="+mn-ea"/>
                <a:cs typeface="+mn-cs"/>
              </a:rPr>
              <a:t>continuum rapidly increases, while the infrared one starts to decrease, because</a:t>
            </a:r>
            <a:r>
              <a:rPr lang="en-US" sz="1200" u="none" kern="1200" baseline="0" dirty="0" smtClean="0">
                <a:solidFill>
                  <a:schemeClr val="tx1"/>
                </a:solidFill>
                <a:effectLst/>
                <a:latin typeface="+mn-lt"/>
                <a:ea typeface="+mn-ea"/>
                <a:cs typeface="+mn-cs"/>
              </a:rPr>
              <a:t> a smaller number of photons is reprocessed at lower energies</a:t>
            </a:r>
            <a:r>
              <a:rPr lang="en-US" sz="1200" u="none" kern="1200" dirty="0" smtClean="0">
                <a:solidFill>
                  <a:schemeClr val="tx1"/>
                </a:solidFill>
                <a:effectLst/>
                <a:latin typeface="+mn-lt"/>
                <a:ea typeface="+mn-ea"/>
                <a:cs typeface="+mn-cs"/>
              </a:rPr>
              <a:t>.</a:t>
            </a:r>
            <a:r>
              <a:rPr lang="en-US" u="none" dirty="0" smtClean="0"/>
              <a:t> As</a:t>
            </a:r>
            <a:r>
              <a:rPr lang="en-US" u="none" baseline="0" dirty="0" smtClean="0"/>
              <a:t> can be seen from the flux thresholds shown, </a:t>
            </a:r>
            <a:r>
              <a:rPr lang="en-US" sz="1200" u="none" kern="1200" baseline="0" dirty="0" smtClean="0">
                <a:solidFill>
                  <a:schemeClr val="tx1"/>
                </a:solidFill>
                <a:effectLst/>
                <a:latin typeface="+mn-lt"/>
                <a:ea typeface="+mn-ea"/>
                <a:cs typeface="+mn-cs"/>
              </a:rPr>
              <a:t>w</a:t>
            </a:r>
            <a:r>
              <a:rPr lang="en-US" sz="1200" u="none" kern="1200" dirty="0" smtClean="0">
                <a:solidFill>
                  <a:schemeClr val="tx1"/>
                </a:solidFill>
                <a:effectLst/>
                <a:latin typeface="+mn-lt"/>
                <a:ea typeface="+mn-ea"/>
                <a:cs typeface="+mn-cs"/>
              </a:rPr>
              <a:t>e predict that the JWST will be </a:t>
            </a:r>
            <a:r>
              <a:rPr lang="en-US" sz="1200" kern="1200" dirty="0" smtClean="0">
                <a:solidFill>
                  <a:schemeClr val="tx1"/>
                </a:solidFill>
                <a:effectLst/>
                <a:latin typeface="+mn-lt"/>
                <a:ea typeface="+mn-ea"/>
                <a:cs typeface="+mn-cs"/>
              </a:rPr>
              <a:t>able to observe</a:t>
            </a:r>
            <a:r>
              <a:rPr lang="en-US" sz="1200" kern="1200" baseline="0" dirty="0" smtClean="0">
                <a:solidFill>
                  <a:schemeClr val="tx1"/>
                </a:solidFill>
                <a:effectLst/>
                <a:latin typeface="+mn-lt"/>
                <a:ea typeface="+mn-ea"/>
                <a:cs typeface="+mn-cs"/>
              </a:rPr>
              <a:t> the entire</a:t>
            </a:r>
            <a:r>
              <a:rPr lang="en-US" sz="1200" kern="1200" dirty="0" smtClean="0">
                <a:solidFill>
                  <a:schemeClr val="tx1"/>
                </a:solidFill>
                <a:effectLst/>
                <a:latin typeface="+mn-lt"/>
                <a:ea typeface="+mn-ea"/>
                <a:cs typeface="+mn-cs"/>
              </a:rPr>
              <a:t> accretion process, while ATHENA,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 CDF-S can only detect it around</a:t>
            </a:r>
            <a:r>
              <a:rPr lang="en-US" sz="1200" kern="1200" baseline="0" dirty="0" smtClean="0">
                <a:solidFill>
                  <a:schemeClr val="tx1"/>
                </a:solidFill>
                <a:effectLst/>
                <a:latin typeface="+mn-lt"/>
                <a:ea typeface="+mn-ea"/>
                <a:cs typeface="+mn-cs"/>
              </a:rPr>
              <a:t> the peak luminosity. The HST is marginally able to observe these sources at frequencies close to the Lyman alpha line. </a:t>
            </a:r>
            <a:r>
              <a:rPr lang="en-US" u="none" dirty="0" smtClean="0"/>
              <a:t>If</a:t>
            </a:r>
            <a:r>
              <a:rPr lang="en-US" u="none" baseline="0" dirty="0" smtClean="0"/>
              <a:t> we zoom in into the near-infrared part of the spectrum, we are able to compare our spectral predictions with the JWST limits in the different photometric bands. </a:t>
            </a:r>
            <a:endParaRPr lang="en-US" dirty="0"/>
          </a:p>
        </p:txBody>
      </p:sp>
    </p:spTree>
    <p:extLst>
      <p:ext uri="{BB962C8B-B14F-4D97-AF65-F5344CB8AC3E}">
        <p14:creationId xmlns:p14="http://schemas.microsoft.com/office/powerpoint/2010/main" val="85829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smtClean="0"/>
              <a:t>In this plot, t</a:t>
            </a:r>
            <a:r>
              <a:rPr lang="en-US" dirty="0" smtClean="0"/>
              <a:t>he black symbols correspond to the MIRI and </a:t>
            </a:r>
            <a:r>
              <a:rPr lang="en-US" dirty="0" err="1" smtClean="0"/>
              <a:t>NIRCam</a:t>
            </a:r>
            <a:r>
              <a:rPr lang="en-US" dirty="0" smtClean="0"/>
              <a:t> filter band passes on JWST and the error bars denote the width of the filters. The red line corresponds to the</a:t>
            </a:r>
            <a:r>
              <a:rPr lang="en-US" baseline="0" dirty="0" smtClean="0"/>
              <a:t> infrared SED of a DCBH in the standard accretion model with zero metallicity, while the green line shows the SED in a low metallicity model, with is 10^-3 solar metallicity. T</a:t>
            </a:r>
            <a:r>
              <a:rPr lang="en-US" u="none" baseline="0" dirty="0" smtClean="0"/>
              <a:t>he SED has been computed at the peak of the optical emission. As you can see, all our models for DCBH seeds should be observable by the JWST in the near infrared. The JWST will then be the primary instrument to look for black hole seeds in the early Universe, especially for its spectral capabilities. We also compared these SED with the ones of other high-z sources, a dusty old galaxy, an Extreme Emission Line Galaxy and a star forming galaxy. As you can see the infrared emission predicted in out SEDs is significantly larger.</a:t>
            </a:r>
            <a:endParaRPr lang="en-US" u="none" dirty="0"/>
          </a:p>
        </p:txBody>
      </p:sp>
    </p:spTree>
    <p:extLst>
      <p:ext uri="{BB962C8B-B14F-4D97-AF65-F5344CB8AC3E}">
        <p14:creationId xmlns:p14="http://schemas.microsoft.com/office/powerpoint/2010/main" val="394648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smtClean="0"/>
              <a:t>In this plot, t</a:t>
            </a:r>
            <a:r>
              <a:rPr lang="en-US" dirty="0" smtClean="0"/>
              <a:t>he black symbols correspond to the MIRI and </a:t>
            </a:r>
            <a:r>
              <a:rPr lang="en-US" dirty="0" err="1" smtClean="0"/>
              <a:t>NIRCam</a:t>
            </a:r>
            <a:r>
              <a:rPr lang="en-US" dirty="0" smtClean="0"/>
              <a:t> filter band passes on JWST and the error bars denote the width of the filters. The red line corresponds to the</a:t>
            </a:r>
            <a:r>
              <a:rPr lang="en-US" baseline="0" dirty="0" smtClean="0"/>
              <a:t> infrared SED of a DCBH in the standard accretion model with zero metallicity, while the green line shows the SED in a low metallicity model, with is 10^-3 solar metallicity. T</a:t>
            </a:r>
            <a:r>
              <a:rPr lang="en-US" u="none" baseline="0" dirty="0" smtClean="0"/>
              <a:t>he SED has been computed at the peak of the optical emission. As you can see, all our models for DCBH seeds should be observable by the JWST in the near infrared. The JWST will then be the primary instrument to look for black hole seeds in the early Universe, especially for its spectral capabilities. We also compared these SED with the ones of other high-z sources, a dusty old galaxy, an Extreme Emission Line Galaxy and a star forming galaxy. As you can see the infrared emission predicted in out SEDs is significantly larger.</a:t>
            </a:r>
            <a:endParaRPr lang="en-US" u="none" dirty="0"/>
          </a:p>
        </p:txBody>
      </p:sp>
    </p:spTree>
    <p:extLst>
      <p:ext uri="{BB962C8B-B14F-4D97-AF65-F5344CB8AC3E}">
        <p14:creationId xmlns:p14="http://schemas.microsoft.com/office/powerpoint/2010/main" val="394648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t>In this plot, t</a:t>
            </a:r>
            <a:r>
              <a:rPr lang="en-US" dirty="0" smtClean="0"/>
              <a:t>he black symbols correspond to the MIRI and </a:t>
            </a:r>
            <a:r>
              <a:rPr lang="en-US" dirty="0" err="1" smtClean="0"/>
              <a:t>NIRCam</a:t>
            </a:r>
            <a:r>
              <a:rPr lang="en-US" dirty="0" smtClean="0"/>
              <a:t> filter band passes on JWST and the error bars denote the width of the filters. The red line corresponds to the</a:t>
            </a:r>
            <a:r>
              <a:rPr lang="en-US" baseline="0" dirty="0" smtClean="0"/>
              <a:t> infrared SED of a DCBH in the standard accretion model with zero metallicity, while the green line shows the SED in a low metallicity model, with is 10^-3 solar metallicity. T</a:t>
            </a:r>
            <a:r>
              <a:rPr lang="en-US" u="none" baseline="0" dirty="0" smtClean="0"/>
              <a:t>he SED has been computed at the peak of the optical emission. As you can see, all our models for DCBH seeds should be observable by the JWST in the near infrared. The JWST will then be the primary instrument to look for black hole seeds in the early Universe, especially for its spectral capabilities. We also compared these SED with the ones of other high-z sources, a dusty old galaxy, an Extreme Emission Line Galaxy and a star forming galaxy. As you can see the infrared emission predicted in out SEDs is significantly larger.</a:t>
            </a:r>
            <a:endParaRPr lang="en-US" u="none" dirty="0" smtClean="0"/>
          </a:p>
        </p:txBody>
      </p:sp>
    </p:spTree>
    <p:extLst>
      <p:ext uri="{BB962C8B-B14F-4D97-AF65-F5344CB8AC3E}">
        <p14:creationId xmlns:p14="http://schemas.microsoft.com/office/powerpoint/2010/main" val="2106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none" dirty="0" smtClean="0"/>
              <a:t>If</a:t>
            </a:r>
            <a:r>
              <a:rPr lang="en-US" u="none" baseline="0" dirty="0" smtClean="0"/>
              <a:t> we zoom in into the near-infrared part of the spectrum, we are able to compare our spectral predictions with the JWST limits in the different photometric bands. Each line corresponds to a different DCBH model and the SED has been computed at the peak of the optical emission. As you can see, all our models for DCBH seeds should be observable by the JWST in the near infrared. The JWST will then be the primary instrument to look for black hole seeds in the early Universe, especially for its spectral </a:t>
            </a:r>
            <a:r>
              <a:rPr lang="en-US" u="none" baseline="0" dirty="0" err="1" smtClean="0"/>
              <a:t>capabilitiesIn</a:t>
            </a:r>
            <a:r>
              <a:rPr lang="en-US" u="none" baseline="0" dirty="0" smtClean="0"/>
              <a:t> this plot, t</a:t>
            </a:r>
            <a:r>
              <a:rPr lang="en-US" dirty="0" smtClean="0"/>
              <a:t>he black symbols correspond to the MIRI and </a:t>
            </a:r>
            <a:r>
              <a:rPr lang="en-US" dirty="0" err="1" smtClean="0"/>
              <a:t>NIRCam</a:t>
            </a:r>
            <a:r>
              <a:rPr lang="en-US" dirty="0" smtClean="0"/>
              <a:t> filter band passes on JWST and the error bars denote the width of the filters. The red line corresponds to the</a:t>
            </a:r>
            <a:r>
              <a:rPr lang="en-US" baseline="0" dirty="0" smtClean="0"/>
              <a:t> infrared SED of a DCBH in the standard accretion model with zero metallicity, while the green line shows the SED in a low metallicity model, with is 10^-3 solar metallicity. T</a:t>
            </a:r>
            <a:r>
              <a:rPr lang="en-US" u="none" baseline="0" dirty="0" smtClean="0"/>
              <a:t>he SED has been computed at the peak of the optical emission. As you can see, all our models for DCBH seeds should be observable by the JWST in the near infrared. The JWST will then be the primary instrument to look for black hole seeds in the early Universe, especially for its spectral capabilities. We also compared these SED with the ones of other high-z sources, a dusty old galaxy, an Extreme Emission Line Galaxy and a star forming galaxy. As you can see the infrared emission predicted in out SEDs is significantly larger.</a:t>
            </a:r>
            <a:endParaRPr lang="en-US" u="none" dirty="0" smtClean="0"/>
          </a:p>
        </p:txBody>
      </p:sp>
    </p:spTree>
    <p:extLst>
      <p:ext uri="{BB962C8B-B14F-4D97-AF65-F5344CB8AC3E}">
        <p14:creationId xmlns:p14="http://schemas.microsoft.com/office/powerpoint/2010/main" val="983107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t>Now I am going to focus the attention on the current status of our search for black hole seeds. It is reasonable to divide these searches into two categories. The first is a photometric selection of possible DCBH candidates in large-area surveys. These searches possibly identify a group of objects whose colors are compatible with the ones theoretically predicted for DCBHs, which need to be followed-up spectroscopically. I will present you the case of two high-z objects in the GOODS-S field.</a:t>
            </a:r>
          </a:p>
          <a:p>
            <a:endParaRPr lang="en-US" u="none" dirty="0"/>
          </a:p>
        </p:txBody>
      </p:sp>
    </p:spTree>
    <p:extLst>
      <p:ext uri="{BB962C8B-B14F-4D97-AF65-F5344CB8AC3E}">
        <p14:creationId xmlns:p14="http://schemas.microsoft.com/office/powerpoint/2010/main" val="182429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73902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Assume we have a large area field with photometric information about thousands of objects. While the final determination of the nature of the sources could be given by their spectra, it is nearly impossible to obtain spectra for all of them. Hence, we need to select a subset of sources with the information available, in this case with their photometry. This small subset could then be analyzed </a:t>
            </a:r>
            <a:r>
              <a:rPr lang="en-US" baseline="0" dirty="0" err="1" smtClean="0"/>
              <a:t>spectroscopically</a:t>
            </a:r>
            <a:r>
              <a:rPr lang="en-US" baseline="0" dirty="0" smtClean="0"/>
              <a:t> if possible. From our predictions of the spectra, we developed a photometric method to select DCBHs candidates. So the question is: what are the photometric colors of DCBHs?</a:t>
            </a:r>
            <a:endParaRPr lang="en-US" dirty="0"/>
          </a:p>
        </p:txBody>
      </p:sp>
    </p:spTree>
    <p:extLst>
      <p:ext uri="{BB962C8B-B14F-4D97-AF65-F5344CB8AC3E}">
        <p14:creationId xmlns:p14="http://schemas.microsoft.com/office/powerpoint/2010/main" val="305267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this is the answer. This is a color color diagram, constructed with the filters H, IRAC 1 and IRAC 2. Green points are GOODS-S sources with redshift higher than 4. Filled circles are our predictions for the photometry of DCBHs as a function of their initial mass, shown in the color bar. As you can see, larger black hole are associated with more negative colors, that is with steeper spectra.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expect that only DCBHs with initial masses above a certain critical mass, translated from a critical H band magnitude, could be observed in GOODS-S. They are shown in the yellow box. So, we propose to look for DCBH candidates in sources with very steep infrared spectra. </a:t>
            </a:r>
            <a:endParaRPr lang="en-US" dirty="0" smtClean="0"/>
          </a:p>
        </p:txBody>
      </p:sp>
    </p:spTree>
    <p:extLst>
      <p:ext uri="{BB962C8B-B14F-4D97-AF65-F5344CB8AC3E}">
        <p14:creationId xmlns:p14="http://schemas.microsoft.com/office/powerpoint/2010/main" val="3962155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 of these GOODS-S sources have been detected by Chandra and are replaced here with a red star. This means that they are likely associated with some sort of accretion-powered activity in their nucleus. If we consider only the most ancient objects, with a redshift threshold at 6, this is what happens.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933220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two objects here have photometric colors fully compatible with the ones predicted for DCBHs. Moreover, these two sources are at redshifts higher than 6, as we expect from a DCBH, and they are also detected in the X-rays, which should prove that some sort of accretion process is active in these far away sources. This image in the H band with the X-ray contours shows one of our DCBH candidates, at redshift just above 6.</a:t>
            </a:r>
          </a:p>
        </p:txBody>
      </p:sp>
    </p:spTree>
    <p:extLst>
      <p:ext uri="{BB962C8B-B14F-4D97-AF65-F5344CB8AC3E}">
        <p14:creationId xmlns:p14="http://schemas.microsoft.com/office/powerpoint/2010/main" val="1726092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illustration prepared for the NASA press release, about the formation process for</a:t>
            </a:r>
            <a:r>
              <a:rPr lang="en-US" baseline="0" dirty="0" smtClean="0"/>
              <a:t> a DCBH. On the right, you can see the infrared and X-ray images of one of our two sources.</a:t>
            </a:r>
            <a:endParaRPr lang="en-US" dirty="0"/>
          </a:p>
        </p:txBody>
      </p:sp>
    </p:spTree>
    <p:extLst>
      <p:ext uri="{BB962C8B-B14F-4D97-AF65-F5344CB8AC3E}">
        <p14:creationId xmlns:p14="http://schemas.microsoft.com/office/powerpoint/2010/main" val="3962155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t>The second category of DCBH searches is a specific analysis of single sources, with peculiar emission properties. These sources need to have at least some spectral information. I will present you the case of </a:t>
            </a:r>
            <a:r>
              <a:rPr lang="en-US" sz="1200" u="none" kern="1200" dirty="0" smtClean="0">
                <a:solidFill>
                  <a:schemeClr val="tx1"/>
                </a:solidFill>
                <a:effectLst/>
                <a:latin typeface="+mn-lt"/>
                <a:ea typeface="+mn-ea"/>
                <a:cs typeface="+mn-cs"/>
              </a:rPr>
              <a:t>CR7, a very bright Lyman</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alpha emitter at z=6.6. </a:t>
            </a:r>
            <a:r>
              <a:rPr lang="en-US" sz="1200" kern="1200" dirty="0" err="1" smtClean="0">
                <a:solidFill>
                  <a:schemeClr val="tx1"/>
                </a:solidFill>
                <a:effectLst/>
                <a:latin typeface="+mn-lt"/>
                <a:ea typeface="+mn-ea"/>
                <a:cs typeface="+mn-cs"/>
              </a:rPr>
              <a:t>Sobral</a:t>
            </a:r>
            <a:r>
              <a:rPr lang="en-US" sz="1200" kern="1200" dirty="0" smtClean="0">
                <a:solidFill>
                  <a:schemeClr val="tx1"/>
                </a:solidFill>
                <a:effectLst/>
                <a:latin typeface="+mn-lt"/>
                <a:ea typeface="+mn-ea"/>
                <a:cs typeface="+mn-cs"/>
              </a:rPr>
              <a:t> and collaborators proposed that the</a:t>
            </a:r>
            <a:r>
              <a:rPr lang="en-US" sz="1200" kern="1200" baseline="0" dirty="0" smtClean="0">
                <a:solidFill>
                  <a:schemeClr val="tx1"/>
                </a:solidFill>
                <a:effectLst/>
                <a:latin typeface="+mn-lt"/>
                <a:ea typeface="+mn-ea"/>
                <a:cs typeface="+mn-cs"/>
              </a:rPr>
              <a:t> peculiar observational features of CR7 (absence of metal lines and strong </a:t>
            </a:r>
            <a:r>
              <a:rPr lang="en-US" sz="1200" kern="1200" baseline="0" dirty="0" err="1" smtClean="0">
                <a:solidFill>
                  <a:schemeClr val="tx1"/>
                </a:solidFill>
                <a:effectLst/>
                <a:latin typeface="+mn-lt"/>
                <a:ea typeface="+mn-ea"/>
                <a:cs typeface="+mn-cs"/>
              </a:rPr>
              <a:t>Lya</a:t>
            </a:r>
            <a:r>
              <a:rPr lang="en-US" sz="1200" kern="1200" baseline="0" dirty="0" smtClean="0">
                <a:solidFill>
                  <a:schemeClr val="tx1"/>
                </a:solidFill>
                <a:effectLst/>
                <a:latin typeface="+mn-lt"/>
                <a:ea typeface="+mn-ea"/>
                <a:cs typeface="+mn-cs"/>
              </a:rPr>
              <a:t> and He II emission)  may be explained by a burst of Pop III stellar formation inside the source, while we proposed that they might be well explained also by a DCBH active at the center of the source.</a:t>
            </a:r>
            <a:endParaRPr lang="en-US" u="none" dirty="0" smtClean="0"/>
          </a:p>
          <a:p>
            <a:endParaRPr lang="en-US" u="none" dirty="0"/>
          </a:p>
        </p:txBody>
      </p:sp>
    </p:spTree>
    <p:extLst>
      <p:ext uri="{BB962C8B-B14F-4D97-AF65-F5344CB8AC3E}">
        <p14:creationId xmlns:p14="http://schemas.microsoft.com/office/powerpoint/2010/main" val="3946483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performed the same study allowing the </a:t>
            </a:r>
            <a:r>
              <a:rPr lang="en-US" baseline="0" dirty="0" err="1" smtClean="0"/>
              <a:t>metallicity</a:t>
            </a:r>
            <a:r>
              <a:rPr lang="en-US" baseline="0" dirty="0" smtClean="0"/>
              <a:t> of the gas to be higher than zero, in our low </a:t>
            </a:r>
            <a:r>
              <a:rPr lang="en-US" baseline="0" dirty="0" err="1" smtClean="0"/>
              <a:t>metallicity</a:t>
            </a:r>
            <a:r>
              <a:rPr lang="en-US" baseline="0" dirty="0" smtClean="0"/>
              <a:t> model. In this case, due to the presence of metal emission lines, the observed photometry is reproduced with a even higher accuracy, within to 1 sigma.</a:t>
            </a:r>
            <a:endParaRPr lang="en-US" dirty="0"/>
          </a:p>
        </p:txBody>
      </p:sp>
    </p:spTree>
    <p:extLst>
      <p:ext uri="{BB962C8B-B14F-4D97-AF65-F5344CB8AC3E}">
        <p14:creationId xmlns:p14="http://schemas.microsoft.com/office/powerpoint/2010/main" val="195898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the</a:t>
            </a:r>
            <a:r>
              <a:rPr lang="en-US" baseline="0" dirty="0" smtClean="0"/>
              <a:t> study that I just presented suggested, photometric observations cannot rule out any hypothesis on the nature of CR7. While a spectrum of this source will likely provide a definite answer, there is another viable path: a study on the possible variability of this source. </a:t>
            </a:r>
            <a:r>
              <a:rPr lang="en-US" sz="1200" dirty="0" smtClean="0"/>
              <a:t>The detection </a:t>
            </a:r>
            <a:r>
              <a:rPr lang="en-US" sz="1200" b="0" dirty="0" smtClean="0"/>
              <a:t>of a variability on the month or year time scale would favor the black hole interpretation,</a:t>
            </a:r>
            <a:r>
              <a:rPr lang="en-US" sz="1200" b="0" baseline="0" dirty="0" smtClean="0"/>
              <a:t> since stellar populations cannot change so rapidly. With </a:t>
            </a:r>
            <a:r>
              <a:rPr lang="en-US" sz="1200" b="0" baseline="0" dirty="0" err="1" smtClean="0"/>
              <a:t>Xiaouhi</a:t>
            </a:r>
            <a:r>
              <a:rPr lang="en-US" sz="1200" b="0" baseline="0" dirty="0" smtClean="0"/>
              <a:t> we obtained 4 orbits with the HST, separated by about 300 days (40 days in the rest frame of CR7). This, coupled with an additional observation in 2012, could provide answers on the possible monthly and annual variability. Our prediction for a black hole of the mass of CR7 is an </a:t>
            </a:r>
            <a:r>
              <a:rPr lang="en-US" sz="1200" b="0" baseline="0" dirty="0" err="1" smtClean="0"/>
              <a:t>rms</a:t>
            </a:r>
            <a:r>
              <a:rPr lang="en-US" sz="1200" b="0" baseline="0" dirty="0" smtClean="0"/>
              <a:t> variability of 0.15-0.2 magnitudes in the rest frame UV. The first observation happened one week ago, while the secondo one is scheduled for the end of the year. So CR7 might reserve us some surprises even before the coming online of the JWST.</a:t>
            </a:r>
            <a:endParaRPr lang="en-US" sz="1200" b="0" dirty="0" smtClean="0"/>
          </a:p>
        </p:txBody>
      </p:sp>
    </p:spTree>
    <p:extLst>
      <p:ext uri="{BB962C8B-B14F-4D97-AF65-F5344CB8AC3E}">
        <p14:creationId xmlns:p14="http://schemas.microsoft.com/office/powerpoint/2010/main" val="1839998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final remark, I want to introduce you to the black hole hunters. The Hubble Space Telescope, the JWST, the Chandra X-ray Telescope, among the others, will play a key role in the search for the first black holes formed in the Universe. Each of these telescopes is unique in its proper way and they can detect different manifestations of the phenomenon we are looking for. All these amazing instruments, anyway, have a common uniqueness: the passion, the hard work and the commitment of hundreds of astronomers all around the world. Thank you.</a:t>
            </a:r>
            <a:endParaRPr lang="en-US" dirty="0"/>
          </a:p>
        </p:txBody>
      </p:sp>
    </p:spTree>
    <p:extLst>
      <p:ext uri="{BB962C8B-B14F-4D97-AF65-F5344CB8AC3E}">
        <p14:creationId xmlns:p14="http://schemas.microsoft.com/office/powerpoint/2010/main" val="2572186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85172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a:t>
            </a:r>
            <a:r>
              <a:rPr lang="en-US" baseline="0" dirty="0" smtClean="0"/>
              <a:t> general outline of my presentation. After the introduction on the first black holes and a brief description of the code that I developed, I will enter in the two fundamental sections of my talk, related to the analysis of the spectrum of the first black holes and the possibility of detecting them, with particular regard to HST and JWST.</a:t>
            </a:r>
          </a:p>
        </p:txBody>
      </p:sp>
    </p:spTree>
    <p:extLst>
      <p:ext uri="{BB962C8B-B14F-4D97-AF65-F5344CB8AC3E}">
        <p14:creationId xmlns:p14="http://schemas.microsoft.com/office/powerpoint/2010/main" val="60588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start from a little background, with</a:t>
            </a:r>
            <a:r>
              <a:rPr lang="en-US" baseline="0" dirty="0" smtClean="0"/>
              <a:t> a brief history of time. </a:t>
            </a:r>
            <a:r>
              <a:rPr lang="en-US" dirty="0" smtClean="0"/>
              <a:t>This cartoon</a:t>
            </a:r>
            <a:r>
              <a:rPr lang="en-US" baseline="0" dirty="0" smtClean="0"/>
              <a:t> shows a summary of the history of the Universe, with time increasing from left to right. From the Big Bang at the beginning of time, the Universe sees the occurrence of many events, leading it the the current state, about 13.7 billion years after the Big Bang. For our purposes, three events are particularly important, here about 2 billion years after the Big Bang, when most of the quasars are observed, and here, about 1 billion years after the Big Bang, when the first super-massive black holes are </a:t>
            </a:r>
            <a:r>
              <a:rPr lang="en-US" sz="1200" kern="1200" dirty="0" smtClean="0">
                <a:solidFill>
                  <a:schemeClr val="tx1"/>
                </a:solidFill>
                <a:effectLst/>
                <a:latin typeface="+mn-lt"/>
                <a:ea typeface="+mn-ea"/>
                <a:cs typeface="+mn-cs"/>
              </a:rPr>
              <a:t>observed. The seeds of the first </a:t>
            </a:r>
            <a:r>
              <a:rPr lang="en-US" sz="1200" u="none" kern="1200" dirty="0" smtClean="0">
                <a:solidFill>
                  <a:schemeClr val="tx1"/>
                </a:solidFill>
                <a:effectLst/>
                <a:latin typeface="+mn-lt"/>
                <a:ea typeface="+mn-ea"/>
                <a:cs typeface="+mn-cs"/>
              </a:rPr>
              <a:t>SMBHs</a:t>
            </a:r>
            <a:r>
              <a:rPr lang="en-US" sz="1200" kern="1200" dirty="0" smtClean="0">
                <a:solidFill>
                  <a:schemeClr val="tx1"/>
                </a:solidFill>
                <a:effectLst/>
                <a:latin typeface="+mn-lt"/>
                <a:ea typeface="+mn-ea"/>
                <a:cs typeface="+mn-cs"/>
              </a:rPr>
              <a:t> were formed here, in the dark ages, the period of time preceding the </a:t>
            </a:r>
            <a:r>
              <a:rPr lang="en-US" sz="1200" u="none" kern="1200" dirty="0" smtClean="0">
                <a:solidFill>
                  <a:schemeClr val="tx1"/>
                </a:solidFill>
                <a:effectLst/>
                <a:latin typeface="+mn-lt"/>
                <a:ea typeface="+mn-ea"/>
                <a:cs typeface="+mn-cs"/>
              </a:rPr>
              <a:t>cosmic </a:t>
            </a:r>
            <a:r>
              <a:rPr lang="en-US" sz="1200" u="none" kern="1200" dirty="0" err="1" smtClean="0">
                <a:solidFill>
                  <a:schemeClr val="tx1"/>
                </a:solidFill>
                <a:effectLst/>
                <a:latin typeface="+mn-lt"/>
                <a:ea typeface="+mn-ea"/>
                <a:cs typeface="+mn-cs"/>
              </a:rPr>
              <a:t>reionization</a:t>
            </a:r>
            <a:r>
              <a:rPr lang="en-US" sz="1200" kern="1200" dirty="0" smtClean="0">
                <a:solidFill>
                  <a:schemeClr val="tx1"/>
                </a:solidFill>
                <a:effectLst/>
                <a:latin typeface="+mn-lt"/>
                <a:ea typeface="+mn-ea"/>
                <a:cs typeface="+mn-cs"/>
              </a:rPr>
              <a:t>. But why do we care about the first black holes formed in the Universe? For at least a couple of reasons.</a:t>
            </a:r>
            <a:endParaRPr lang="en-US" dirty="0"/>
          </a:p>
        </p:txBody>
      </p:sp>
    </p:spTree>
    <p:extLst>
      <p:ext uri="{BB962C8B-B14F-4D97-AF65-F5344CB8AC3E}">
        <p14:creationId xmlns:p14="http://schemas.microsoft.com/office/powerpoint/2010/main" val="1398651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Second,</a:t>
            </a:r>
            <a:r>
              <a:rPr lang="en-US" u="none" baseline="0" dirty="0" smtClean="0"/>
              <a:t> the most massive black holes have contributed significantly to the formation and evolution of galaxies, the building blocks of our Universe. At the center of almost every galaxy there is a super-massive black hole weighting millions or billions of solar masses. There is strong evidence that these super-massive objects co-evolved with their host galaxies. In fact, there is a plethora of relations connecting the mass of the black hole to the physical or astrophysical properties of its host galaxy. For instance in this plot, taken from a recent review by </a:t>
            </a:r>
            <a:r>
              <a:rPr lang="en-US" u="none" baseline="0" dirty="0" err="1" smtClean="0"/>
              <a:t>Reines</a:t>
            </a:r>
            <a:r>
              <a:rPr lang="en-US" u="none" baseline="0" dirty="0" smtClean="0"/>
              <a:t>, there is a clear relation between the black hole mass and the stellar mass of the galaxy. Understanding how these super-massive objects formed will also help in understanding how the galaxies formed.</a:t>
            </a:r>
            <a:endParaRPr lang="en-US" u="none" dirty="0"/>
          </a:p>
        </p:txBody>
      </p:sp>
    </p:spTree>
    <p:extLst>
      <p:ext uri="{BB962C8B-B14F-4D97-AF65-F5344CB8AC3E}">
        <p14:creationId xmlns:p14="http://schemas.microsoft.com/office/powerpoint/2010/main" val="181563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Second,</a:t>
            </a:r>
            <a:r>
              <a:rPr lang="en-US" u="none" baseline="0" dirty="0" smtClean="0"/>
              <a:t> the most massive black holes have contributed significantly to the formation and evolution of galaxies, the building blocks of our Universe. At the center of almost every galaxy there is a super-massive black hole weighting millions or billions of solar masses. There is strong evidence that these super-massive objects co-evolved with their host galaxies. In fact, there is a plethora of relations connecting the mass of the black hole to the physical or astrophysical properties of its host galaxy. For instance in this plot, taken from a recent review by </a:t>
            </a:r>
            <a:r>
              <a:rPr lang="en-US" u="none" baseline="0" dirty="0" err="1" smtClean="0"/>
              <a:t>Reines</a:t>
            </a:r>
            <a:r>
              <a:rPr lang="en-US" u="none" baseline="0" dirty="0" smtClean="0"/>
              <a:t>, there is a clear relation between the black hole mass and the stellar mass of the galaxy. Understanding how these super-massive objects formed will also help in understanding how the galaxies formed.</a:t>
            </a:r>
            <a:endParaRPr lang="en-US" u="none" dirty="0"/>
          </a:p>
        </p:txBody>
      </p:sp>
    </p:spTree>
    <p:extLst>
      <p:ext uri="{BB962C8B-B14F-4D97-AF65-F5344CB8AC3E}">
        <p14:creationId xmlns:p14="http://schemas.microsoft.com/office/powerpoint/2010/main" val="181563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Second,</a:t>
            </a:r>
            <a:r>
              <a:rPr lang="en-US" u="none" baseline="0" dirty="0" smtClean="0"/>
              <a:t> the most massive black holes have contributed significantly to the formation and evolution of galaxies, the building blocks of our Universe. At the center of almost every galaxy there is a super-massive black hole weighting millions or billions of solar masses. There is strong evidence that these super-massive objects co-evolved with their host galaxies. In fact, there is a plethora of relations connecting the mass of the black hole to the physical or astrophysical properties of its host galaxy. For instance in this plot, taken from a recent review by </a:t>
            </a:r>
            <a:r>
              <a:rPr lang="en-US" u="none" baseline="0" dirty="0" err="1" smtClean="0"/>
              <a:t>Reines</a:t>
            </a:r>
            <a:r>
              <a:rPr lang="en-US" u="none" baseline="0" dirty="0" smtClean="0"/>
              <a:t>, there is a clear relation between the black hole mass and the stellar mass of the galaxy. Understanding how these super-massive objects formed will also help in understanding how the galaxies formed.</a:t>
            </a:r>
            <a:endParaRPr lang="en-US" u="none" dirty="0"/>
          </a:p>
        </p:txBody>
      </p:sp>
    </p:spTree>
    <p:extLst>
      <p:ext uri="{BB962C8B-B14F-4D97-AF65-F5344CB8AC3E}">
        <p14:creationId xmlns:p14="http://schemas.microsoft.com/office/powerpoint/2010/main" val="1892491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main problems</a:t>
            </a:r>
            <a:r>
              <a:rPr lang="en-US" sz="1200" kern="1200" baseline="0" dirty="0" smtClean="0">
                <a:solidFill>
                  <a:schemeClr val="tx1"/>
                </a:solidFill>
                <a:effectLst/>
                <a:latin typeface="+mn-lt"/>
                <a:ea typeface="+mn-ea"/>
                <a:cs typeface="+mn-cs"/>
              </a:rPr>
              <a:t> that cosmology faces nowadays is related to the formation of the first supermassive black holes. </a:t>
            </a:r>
            <a:r>
              <a:rPr lang="en-US" sz="1200" kern="1200" dirty="0" smtClean="0">
                <a:solidFill>
                  <a:schemeClr val="tx1"/>
                </a:solidFill>
                <a:effectLst/>
                <a:latin typeface="+mn-lt"/>
                <a:ea typeface="+mn-ea"/>
                <a:cs typeface="+mn-cs"/>
              </a:rPr>
              <a:t>Several observations suggest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presence of black holes with mass 1</a:t>
            </a:r>
            <a:r>
              <a:rPr lang="en-US" sz="1200" kern="1200" baseline="0" dirty="0" smtClean="0">
                <a:solidFill>
                  <a:schemeClr val="tx1"/>
                </a:solidFill>
                <a:effectLst/>
                <a:latin typeface="+mn-lt"/>
                <a:ea typeface="+mn-ea"/>
                <a:cs typeface="+mn-cs"/>
              </a:rPr>
              <a:t> billion </a:t>
            </a:r>
            <a:r>
              <a:rPr lang="en-US" sz="1200" kern="1200" dirty="0" smtClean="0">
                <a:solidFill>
                  <a:schemeClr val="tx1"/>
                </a:solidFill>
                <a:effectLst/>
                <a:latin typeface="+mn-lt"/>
                <a:ea typeface="+mn-ea"/>
                <a:cs typeface="+mn-cs"/>
              </a:rPr>
              <a:t>or even 10</a:t>
            </a:r>
            <a:r>
              <a:rPr lang="en-US" sz="1200" kern="1200" baseline="0" dirty="0" smtClean="0">
                <a:solidFill>
                  <a:schemeClr val="tx1"/>
                </a:solidFill>
                <a:effectLst/>
                <a:latin typeface="+mn-lt"/>
                <a:ea typeface="+mn-ea"/>
                <a:cs typeface="+mn-cs"/>
              </a:rPr>
              <a:t> billion solar masses</a:t>
            </a:r>
            <a:r>
              <a:rPr lang="en-US" sz="1200" kern="1200" dirty="0" smtClean="0">
                <a:solidFill>
                  <a:schemeClr val="tx1"/>
                </a:solidFill>
                <a:effectLst/>
                <a:latin typeface="+mn-lt"/>
                <a:ea typeface="+mn-ea"/>
                <a:cs typeface="+mn-cs"/>
              </a:rPr>
              <a:t> less than 1 billion</a:t>
            </a:r>
            <a:r>
              <a:rPr lang="en-US" sz="1200" kern="1200" baseline="0" dirty="0" smtClean="0">
                <a:solidFill>
                  <a:schemeClr val="tx1"/>
                </a:solidFill>
                <a:effectLst/>
                <a:latin typeface="+mn-lt"/>
                <a:ea typeface="+mn-ea"/>
                <a:cs typeface="+mn-cs"/>
              </a:rPr>
              <a:t> years a</a:t>
            </a:r>
            <a:r>
              <a:rPr lang="en-US" sz="1200" kern="1200" dirty="0" smtClean="0">
                <a:solidFill>
                  <a:schemeClr val="tx1"/>
                </a:solidFill>
                <a:effectLst/>
                <a:latin typeface="+mn-lt"/>
                <a:ea typeface="+mn-ea"/>
                <a:cs typeface="+mn-cs"/>
              </a:rPr>
              <a:t>fter the Big Bang.</a:t>
            </a:r>
            <a:r>
              <a:rPr lang="en-US" dirty="0" smtClean="0"/>
              <a:t> </a:t>
            </a:r>
            <a:r>
              <a:rPr lang="en-US" sz="1200" kern="1200" dirty="0" smtClean="0">
                <a:solidFill>
                  <a:schemeClr val="tx1"/>
                </a:solidFill>
                <a:effectLst/>
                <a:latin typeface="+mn-lt"/>
                <a:ea typeface="+mn-ea"/>
                <a:cs typeface="+mn-cs"/>
              </a:rPr>
              <a:t>For the standard theory of black hole growth, so assuming</a:t>
            </a:r>
            <a:r>
              <a:rPr lang="en-US" sz="1200" kern="1200" baseline="0" dirty="0" smtClean="0">
                <a:solidFill>
                  <a:schemeClr val="tx1"/>
                </a:solidFill>
                <a:effectLst/>
                <a:latin typeface="+mn-lt"/>
                <a:ea typeface="+mn-ea"/>
                <a:cs typeface="+mn-cs"/>
              </a:rPr>
              <a:t> a continuous Eddington-limited accretion, </a:t>
            </a:r>
            <a:r>
              <a:rPr lang="en-US" sz="1200" kern="1200" dirty="0" smtClean="0">
                <a:solidFill>
                  <a:schemeClr val="tx1"/>
                </a:solidFill>
                <a:effectLst/>
                <a:latin typeface="+mn-lt"/>
                <a:ea typeface="+mn-ea"/>
                <a:cs typeface="+mn-cs"/>
              </a:rPr>
              <a:t>it is very challenging to build up such massive objects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a low-mass black hole seed, of hundreds solar masses,</a:t>
            </a:r>
            <a:r>
              <a:rPr lang="en-US" sz="1200" kern="1200" baseline="0" dirty="0" smtClean="0">
                <a:solidFill>
                  <a:schemeClr val="tx1"/>
                </a:solidFill>
                <a:effectLst/>
                <a:latin typeface="+mn-lt"/>
                <a:ea typeface="+mn-ea"/>
                <a:cs typeface="+mn-cs"/>
              </a:rPr>
              <a:t> formed for instance by a Pop III star. </a:t>
            </a:r>
            <a:r>
              <a:rPr lang="en-US" dirty="0" smtClean="0"/>
              <a:t>Instead, if </a:t>
            </a:r>
            <a:r>
              <a:rPr lang="en-US" sz="1200" kern="1200" dirty="0" smtClean="0">
                <a:solidFill>
                  <a:schemeClr val="tx1"/>
                </a:solidFill>
                <a:effectLst/>
                <a:latin typeface="+mn-lt"/>
                <a:ea typeface="+mn-ea"/>
                <a:cs typeface="+mn-cs"/>
              </a:rPr>
              <a:t>black hole seeds were more massive, with masses of order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10^4-5</a:t>
            </a:r>
            <a:r>
              <a:rPr lang="en-US" sz="1200" kern="1200" baseline="0" dirty="0" smtClean="0">
                <a:solidFill>
                  <a:schemeClr val="tx1"/>
                </a:solidFill>
                <a:effectLst/>
                <a:latin typeface="+mn-lt"/>
                <a:ea typeface="+mn-ea"/>
                <a:cs typeface="+mn-cs"/>
              </a:rPr>
              <a:t> solar masses, then it could have been possible to build up objects on the billion solar masses scale in just 500 </a:t>
            </a:r>
            <a:r>
              <a:rPr lang="en-US" sz="1200" kern="1200" baseline="0" dirty="0" err="1" smtClean="0">
                <a:solidFill>
                  <a:schemeClr val="tx1"/>
                </a:solidFill>
                <a:effectLst/>
                <a:latin typeface="+mn-lt"/>
                <a:ea typeface="+mn-ea"/>
                <a:cs typeface="+mn-cs"/>
              </a:rPr>
              <a:t>Myr</a:t>
            </a:r>
            <a:r>
              <a:rPr lang="en-US" sz="1200" kern="1200" baseline="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32454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Several mechanisms have been proposed to form these massive seeds </a:t>
            </a:r>
            <a:r>
              <a:rPr lang="en-US" sz="1200" kern="1200" dirty="0" smtClean="0">
                <a:solidFill>
                  <a:schemeClr val="tx1"/>
                </a:solidFill>
                <a:effectLst/>
                <a:latin typeface="+mn-lt"/>
                <a:ea typeface="+mn-ea"/>
                <a:cs typeface="+mn-cs"/>
              </a:rPr>
              <a:t>already at redshift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10-15: the main ones are listed here. </a:t>
            </a:r>
            <a:r>
              <a:rPr lang="en-US" sz="1200" kern="1200" baseline="0" dirty="0" smtClean="0">
                <a:solidFill>
                  <a:schemeClr val="tx1"/>
                </a:solidFill>
                <a:effectLst/>
                <a:latin typeface="+mn-lt"/>
                <a:ea typeface="+mn-ea"/>
                <a:cs typeface="+mn-cs"/>
              </a:rPr>
              <a:t>In our work we focus on the Direct Collapse Black Hole scenario.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collapse of a metal</a:t>
            </a:r>
            <a:r>
              <a:rPr lang="en-US" sz="1200" kern="1200" baseline="0" dirty="0" smtClean="0">
                <a:solidFill>
                  <a:schemeClr val="tx1"/>
                </a:solidFill>
                <a:effectLst/>
                <a:latin typeface="+mn-lt"/>
                <a:ea typeface="+mn-ea"/>
                <a:cs typeface="+mn-cs"/>
              </a:rPr>
              <a:t>-free, </a:t>
            </a:r>
            <a:r>
              <a:rPr lang="en-US" sz="1200" kern="1200" dirty="0" smtClean="0">
                <a:solidFill>
                  <a:schemeClr val="tx1"/>
                </a:solidFill>
                <a:effectLst/>
                <a:latin typeface="+mn-lt"/>
                <a:ea typeface="+mn-ea"/>
                <a:cs typeface="+mn-cs"/>
              </a:rPr>
              <a:t>atomic-cooling halo may lead, with the presence of a strong Lyman-Werner flux to destroy the hydrogen molecules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prevent fragmentation, to the formation of DCBHs with typical mass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10^5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solar</a:t>
            </a:r>
            <a:r>
              <a:rPr lang="en-US" sz="1200" kern="1200" baseline="0" dirty="0" smtClean="0">
                <a:solidFill>
                  <a:schemeClr val="tx1"/>
                </a:solidFill>
                <a:effectLst/>
                <a:latin typeface="+mn-lt"/>
                <a:ea typeface="+mn-ea"/>
                <a:cs typeface="+mn-cs"/>
              </a:rPr>
              <a:t> masses</a:t>
            </a:r>
            <a:r>
              <a:rPr lang="en-US" sz="1200" kern="1200" dirty="0" smtClean="0">
                <a:solidFill>
                  <a:schemeClr val="tx1"/>
                </a:solidFill>
                <a:effectLst/>
                <a:latin typeface="+mn-lt"/>
                <a:ea typeface="+mn-ea"/>
                <a:cs typeface="+mn-cs"/>
              </a:rPr>
              <a:t>. Inflow rates must be kept at high levels</a:t>
            </a:r>
            <a:r>
              <a:rPr lang="en-US" sz="1200" kern="1200" baseline="0" dirty="0" smtClean="0">
                <a:solidFill>
                  <a:schemeClr val="tx1"/>
                </a:solidFill>
                <a:effectLst/>
                <a:latin typeface="+mn-lt"/>
                <a:ea typeface="+mn-ea"/>
                <a:cs typeface="+mn-cs"/>
              </a:rPr>
              <a:t> in order to have an isothermal collapse and avoid the formation of a super massive star.</a:t>
            </a:r>
            <a:r>
              <a:rPr lang="en-US" sz="1200" kern="1200" dirty="0" smtClean="0">
                <a:solidFill>
                  <a:schemeClr val="tx1"/>
                </a:solidFill>
                <a:effectLst/>
                <a:latin typeface="+mn-lt"/>
                <a:ea typeface="+mn-ea"/>
                <a:cs typeface="+mn-cs"/>
              </a:rPr>
              <a:t> The black hole seed then finds itself </a:t>
            </a:r>
            <a:r>
              <a:rPr lang="en-US" sz="1200" kern="1200" baseline="0" dirty="0" smtClean="0">
                <a:solidFill>
                  <a:schemeClr val="tx1"/>
                </a:solidFill>
                <a:effectLst/>
                <a:latin typeface="+mn-lt"/>
                <a:ea typeface="+mn-ea"/>
                <a:cs typeface="+mn-cs"/>
              </a:rPr>
              <a:t>at the center of a collapsing cloud of unpolluted gas, and its growth continues.</a:t>
            </a:r>
            <a:endParaRPr lang="en-US" dirty="0"/>
          </a:p>
        </p:txBody>
      </p:sp>
    </p:spTree>
    <p:extLst>
      <p:ext uri="{BB962C8B-B14F-4D97-AF65-F5344CB8AC3E}">
        <p14:creationId xmlns:p14="http://schemas.microsoft.com/office/powerpoint/2010/main" val="1324540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996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Tree>
    <p:extLst>
      <p:ext uri="{BB962C8B-B14F-4D97-AF65-F5344CB8AC3E}">
        <p14:creationId xmlns:p14="http://schemas.microsoft.com/office/powerpoint/2010/main" val="428648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Tree>
    <p:extLst>
      <p:ext uri="{BB962C8B-B14F-4D97-AF65-F5344CB8AC3E}">
        <p14:creationId xmlns:p14="http://schemas.microsoft.com/office/powerpoint/2010/main" val="145745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501381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3445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it-IT"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30277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it-IT"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it-IT" smtClean="0"/>
              <a:t>Drag picture to placeholder or click icon to add</a:t>
            </a:r>
            <a:endParaRPr/>
          </a:p>
        </p:txBody>
      </p:sp>
    </p:spTree>
    <p:extLst>
      <p:ext uri="{BB962C8B-B14F-4D97-AF65-F5344CB8AC3E}">
        <p14:creationId xmlns:p14="http://schemas.microsoft.com/office/powerpoint/2010/main" val="2374277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it-IT"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it-IT"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it-IT"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2947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it-IT"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it-IT" smtClean="0"/>
              <a:t>Drag picture to placeholder or click icon to add</a:t>
            </a:r>
            <a:endParaRPr/>
          </a:p>
        </p:txBody>
      </p:sp>
    </p:spTree>
    <p:extLst>
      <p:ext uri="{BB962C8B-B14F-4D97-AF65-F5344CB8AC3E}">
        <p14:creationId xmlns:p14="http://schemas.microsoft.com/office/powerpoint/2010/main" val="190792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it-IT"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it-IT"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it-IT"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45328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9230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98981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it-IT"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3986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it-IT"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it-IT"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DF28FB93-0A08-4E7D-8E63-9EFA29F1E09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821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it-IT"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it-IT"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1176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it-IT"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it-IT"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93235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it-IT"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it-IT"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61637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6927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255197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black"/>
                </a:solidFill>
              </a:rPr>
              <a:pPr/>
              <a:t>25/06/17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Tree>
    <p:extLst>
      <p:ext uri="{BB962C8B-B14F-4D97-AF65-F5344CB8AC3E}">
        <p14:creationId xmlns:p14="http://schemas.microsoft.com/office/powerpoint/2010/main" val="313139983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84000">
              <a:schemeClr val="accent4">
                <a:lumMod val="0"/>
                <a:lumOff val="100000"/>
              </a:schemeClr>
            </a:gs>
            <a:gs pos="100000">
              <a:srgbClr val="7FB7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it-IT"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914400"/>
            <a:fld id="{8E36636D-D922-432D-A958-524484B5923D}" type="datetimeFigureOut">
              <a:rPr lang="en-US" smtClean="0">
                <a:solidFill>
                  <a:prstClr val="black"/>
                </a:solidFill>
              </a:rPr>
              <a:pPr defTabSz="914400"/>
              <a:t>25/06/17</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914400"/>
            <a:endParaRPr lang="en-US" dirty="0">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pPr defTabSz="914400"/>
            <a:fld id="{DF28FB93-0A08-4E7D-8E63-9EFA29F1E093}" type="slidenum">
              <a:rPr lang="en-US" smtClean="0">
                <a:gradFill>
                  <a:gsLst>
                    <a:gs pos="0">
                      <a:prstClr val="black">
                        <a:alpha val="10000"/>
                      </a:prstClr>
                    </a:gs>
                    <a:gs pos="100000">
                      <a:prstClr val="black">
                        <a:alpha val="10000"/>
                      </a:prstClr>
                    </a:gs>
                  </a:gsLst>
                  <a:lin ang="5400000" scaled="0"/>
                </a:gradFill>
              </a:rPr>
              <a:pPr defTabSz="914400"/>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85468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11.jpg"/><Relationship Id="rId6" Type="http://schemas.openxmlformats.org/officeDocument/2006/relationships/image" Target="../media/image33.jp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42.png"/><Relationship Id="rId6" Type="http://schemas.openxmlformats.org/officeDocument/2006/relationships/image" Target="../media/image43.png"/><Relationship Id="rId1" Type="http://schemas.microsoft.com/office/2007/relationships/media" Target="../media/media3.mp4"/><Relationship Id="rId2" Type="http://schemas.openxmlformats.org/officeDocument/2006/relationships/video" Target="../media/media3.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5" Type="http://schemas.openxmlformats.org/officeDocument/2006/relationships/image" Target="../media/image50.png"/><Relationship Id="rId6"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5" Type="http://schemas.openxmlformats.org/officeDocument/2006/relationships/image" Target="../media/image50.png"/><Relationship Id="rId6"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emf"/><Relationship Id="rId6" Type="http://schemas.openxmlformats.org/officeDocument/2006/relationships/image" Target="../media/image61.png"/><Relationship Id="rId7" Type="http://schemas.openxmlformats.org/officeDocument/2006/relationships/image" Target="../media/image62.png"/><Relationship Id="rId8" Type="http://schemas.microsoft.com/office/2007/relationships/hdphoto" Target="../media/hdphoto2.wdp"/><Relationship Id="rId9" Type="http://schemas.openxmlformats.org/officeDocument/2006/relationships/image" Target="../media/image63.jpg"/><Relationship Id="rId10"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microsoft.com/office/2007/relationships/hdphoto" Target="../media/hdphoto2.wdp"/><Relationship Id="rId5"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2.mp4"/><Relationship Id="rId2"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BH_radiative feedback.jpg"/>
          <p:cNvPicPr>
            <a:picLocks noChangeAspect="1"/>
          </p:cNvPicPr>
          <p:nvPr/>
        </p:nvPicPr>
        <p:blipFill rotWithShape="1">
          <a:blip r:embed="rId4">
            <a:extLst>
              <a:ext uri="{28A0092B-C50C-407E-A947-70E740481C1C}">
                <a14:useLocalDpi xmlns:a14="http://schemas.microsoft.com/office/drawing/2010/main" val="0"/>
              </a:ext>
            </a:extLst>
          </a:blip>
          <a:srcRect l="16704" r="14235"/>
          <a:stretch/>
        </p:blipFill>
        <p:spPr>
          <a:xfrm>
            <a:off x="0" y="0"/>
            <a:ext cx="5937161" cy="6844558"/>
          </a:xfrm>
          <a:prstGeom prst="rect">
            <a:avLst/>
          </a:prstGeom>
        </p:spPr>
      </p:pic>
      <p:sp>
        <p:nvSpPr>
          <p:cNvPr id="2" name="Title 1"/>
          <p:cNvSpPr>
            <a:spLocks noGrp="1"/>
          </p:cNvSpPr>
          <p:nvPr>
            <p:ph type="ctrTitle"/>
          </p:nvPr>
        </p:nvSpPr>
        <p:spPr>
          <a:xfrm>
            <a:off x="3431151" y="318819"/>
            <a:ext cx="5636712" cy="1188877"/>
          </a:xfrm>
        </p:spPr>
        <p:txBody>
          <a:bodyPr>
            <a:noAutofit/>
          </a:bodyPr>
          <a:lstStyle/>
          <a:p>
            <a:pPr algn="ctr"/>
            <a:r>
              <a:rPr lang="en-US" sz="3800" b="1" dirty="0" smtClean="0">
                <a:solidFill>
                  <a:srgbClr val="FFFFFF"/>
                </a:solidFill>
              </a:rPr>
              <a:t>The Hunt for the First </a:t>
            </a:r>
            <a:br>
              <a:rPr lang="en-US" sz="3800" b="1" dirty="0" smtClean="0">
                <a:solidFill>
                  <a:srgbClr val="FFFFFF"/>
                </a:solidFill>
              </a:rPr>
            </a:br>
            <a:r>
              <a:rPr lang="en-US" sz="3800" b="1" dirty="0" smtClean="0">
                <a:solidFill>
                  <a:srgbClr val="FFFFFF"/>
                </a:solidFill>
              </a:rPr>
              <a:t>Black Holes in the Universe</a:t>
            </a:r>
            <a:endParaRPr lang="en-US" sz="3800" b="1" dirty="0">
              <a:solidFill>
                <a:srgbClr val="FFFFFF"/>
              </a:solidFill>
            </a:endParaRPr>
          </a:p>
        </p:txBody>
      </p:sp>
      <p:sp>
        <p:nvSpPr>
          <p:cNvPr id="3" name="Subtitle 2"/>
          <p:cNvSpPr>
            <a:spLocks noGrp="1"/>
          </p:cNvSpPr>
          <p:nvPr>
            <p:ph type="subTitle" idx="1"/>
          </p:nvPr>
        </p:nvSpPr>
        <p:spPr>
          <a:xfrm>
            <a:off x="3418450" y="1712946"/>
            <a:ext cx="5725550" cy="1052832"/>
          </a:xfrm>
        </p:spPr>
        <p:txBody>
          <a:bodyPr>
            <a:noAutofit/>
          </a:bodyPr>
          <a:lstStyle/>
          <a:p>
            <a:pPr algn="ctr">
              <a:lnSpc>
                <a:spcPct val="100000"/>
              </a:lnSpc>
            </a:pPr>
            <a:r>
              <a:rPr lang="en-US" sz="3600" b="1" dirty="0" smtClean="0">
                <a:solidFill>
                  <a:srgbClr val="FFFFFF"/>
                </a:solidFill>
              </a:rPr>
              <a:t>Fabio </a:t>
            </a:r>
            <a:r>
              <a:rPr lang="en-US" sz="3600" b="1" dirty="0" err="1" smtClean="0">
                <a:solidFill>
                  <a:srgbClr val="FFFFFF"/>
                </a:solidFill>
              </a:rPr>
              <a:t>Pacucci</a:t>
            </a:r>
            <a:r>
              <a:rPr lang="en-US" sz="3600" b="1" dirty="0">
                <a:solidFill>
                  <a:srgbClr val="FFFFFF"/>
                </a:solidFill>
              </a:rPr>
              <a:t> </a:t>
            </a:r>
            <a:endParaRPr lang="en-US" sz="3600" b="1" dirty="0" smtClean="0">
              <a:solidFill>
                <a:srgbClr val="FFFFFF"/>
              </a:solidFill>
            </a:endParaRPr>
          </a:p>
          <a:p>
            <a:pPr algn="ctr">
              <a:lnSpc>
                <a:spcPct val="100000"/>
              </a:lnSpc>
            </a:pPr>
            <a:r>
              <a:rPr lang="en-US" sz="2800" b="1" dirty="0" smtClean="0">
                <a:solidFill>
                  <a:srgbClr val="FFFFFF"/>
                </a:solidFill>
              </a:rPr>
              <a:t>Yale</a:t>
            </a:r>
            <a:r>
              <a:rPr lang="en-US" sz="2800" b="1" dirty="0">
                <a:solidFill>
                  <a:srgbClr val="FFFFFF"/>
                </a:solidFill>
              </a:rPr>
              <a:t> </a:t>
            </a:r>
            <a:r>
              <a:rPr lang="en-US" sz="2800" b="1" dirty="0" smtClean="0">
                <a:solidFill>
                  <a:srgbClr val="FFFFFF"/>
                </a:solidFill>
              </a:rPr>
              <a:t>University</a:t>
            </a:r>
            <a:endParaRPr lang="en-US" sz="2800" b="1" dirty="0" smtClean="0"/>
          </a:p>
        </p:txBody>
      </p:sp>
      <p:sp>
        <p:nvSpPr>
          <p:cNvPr id="4" name="TextBox 3"/>
          <p:cNvSpPr txBox="1"/>
          <p:nvPr/>
        </p:nvSpPr>
        <p:spPr>
          <a:xfrm>
            <a:off x="3949446" y="2869591"/>
            <a:ext cx="4820276" cy="2677656"/>
          </a:xfrm>
          <a:prstGeom prst="rect">
            <a:avLst/>
          </a:prstGeom>
          <a:noFill/>
        </p:spPr>
        <p:txBody>
          <a:bodyPr wrap="square" rtlCol="0">
            <a:spAutoFit/>
          </a:bodyPr>
          <a:lstStyle/>
          <a:p>
            <a:pPr algn="ctr"/>
            <a:r>
              <a:rPr lang="en-US" sz="2400" b="1" u="sng" dirty="0" smtClean="0">
                <a:solidFill>
                  <a:srgbClr val="FFFFFF"/>
                </a:solidFill>
                <a:latin typeface="Cambria Math"/>
                <a:cs typeface="Cambria Math"/>
              </a:rPr>
              <a:t>In collaboration with:</a:t>
            </a:r>
          </a:p>
          <a:p>
            <a:pPr algn="ctr"/>
            <a:r>
              <a:rPr lang="en-US" sz="2400" b="1" dirty="0">
                <a:solidFill>
                  <a:srgbClr val="FFFFFF"/>
                </a:solidFill>
                <a:latin typeface="Cambria Math"/>
                <a:cs typeface="Cambria Math"/>
              </a:rPr>
              <a:t>Nico </a:t>
            </a:r>
            <a:r>
              <a:rPr lang="en-US" sz="2400" b="1" dirty="0" err="1" smtClean="0">
                <a:solidFill>
                  <a:srgbClr val="FFFFFF"/>
                </a:solidFill>
                <a:latin typeface="Cambria Math"/>
                <a:cs typeface="Cambria Math"/>
              </a:rPr>
              <a:t>Cappelluti</a:t>
            </a:r>
            <a:endParaRPr lang="en-US" sz="2400" b="1" dirty="0" smtClean="0">
              <a:solidFill>
                <a:srgbClr val="FFFFFF"/>
              </a:solidFill>
              <a:latin typeface="Cambria Math"/>
              <a:cs typeface="Cambria Math"/>
            </a:endParaRPr>
          </a:p>
          <a:p>
            <a:pPr algn="ctr"/>
            <a:r>
              <a:rPr lang="en-US" sz="2400" b="1" dirty="0">
                <a:solidFill>
                  <a:srgbClr val="FFFFFF"/>
                </a:solidFill>
                <a:latin typeface="Cambria Math"/>
                <a:cs typeface="Cambria Math"/>
              </a:rPr>
              <a:t>Andrea </a:t>
            </a:r>
            <a:r>
              <a:rPr lang="en-US" sz="2400" b="1" dirty="0" smtClean="0">
                <a:solidFill>
                  <a:srgbClr val="FFFFFF"/>
                </a:solidFill>
                <a:latin typeface="Cambria Math"/>
                <a:cs typeface="Cambria Math"/>
              </a:rPr>
              <a:t>Ferrara</a:t>
            </a:r>
            <a:endParaRPr lang="en-US" sz="2400" b="1" u="sng" dirty="0" smtClean="0">
              <a:solidFill>
                <a:srgbClr val="FFFFFF"/>
              </a:solidFill>
              <a:latin typeface="Cambria Math"/>
              <a:cs typeface="Cambria Math"/>
            </a:endParaRPr>
          </a:p>
          <a:p>
            <a:pPr algn="ctr"/>
            <a:r>
              <a:rPr lang="en-US" sz="2400" b="1" dirty="0" err="1" smtClean="0">
                <a:solidFill>
                  <a:srgbClr val="FFFFFF"/>
                </a:solidFill>
                <a:latin typeface="Cambria Math"/>
                <a:cs typeface="Cambria Math"/>
              </a:rPr>
              <a:t>Priyamvada</a:t>
            </a:r>
            <a:r>
              <a:rPr lang="en-US" sz="2400" b="1" dirty="0" smtClean="0">
                <a:solidFill>
                  <a:srgbClr val="FFFFFF"/>
                </a:solidFill>
                <a:latin typeface="Cambria Math"/>
                <a:cs typeface="Cambria Math"/>
              </a:rPr>
              <a:t> Natarajan</a:t>
            </a:r>
          </a:p>
          <a:p>
            <a:pPr algn="ctr"/>
            <a:r>
              <a:rPr lang="en-US" sz="2400" b="1" dirty="0">
                <a:solidFill>
                  <a:srgbClr val="FFFFFF"/>
                </a:solidFill>
                <a:latin typeface="Cambria Math"/>
                <a:cs typeface="Cambria Math"/>
              </a:rPr>
              <a:t>Angelo </a:t>
            </a:r>
            <a:r>
              <a:rPr lang="en-US" sz="2400" b="1" dirty="0" err="1" smtClean="0">
                <a:solidFill>
                  <a:srgbClr val="FFFFFF"/>
                </a:solidFill>
                <a:latin typeface="Cambria Math"/>
                <a:cs typeface="Cambria Math"/>
              </a:rPr>
              <a:t>Ricarte</a:t>
            </a:r>
            <a:endParaRPr lang="en-US" sz="2400" b="1" dirty="0" smtClean="0">
              <a:solidFill>
                <a:srgbClr val="FFFFFF"/>
              </a:solidFill>
              <a:latin typeface="Cambria Math"/>
              <a:cs typeface="Cambria Math"/>
            </a:endParaRPr>
          </a:p>
          <a:p>
            <a:pPr algn="ctr"/>
            <a:r>
              <a:rPr lang="en-US" sz="2400" b="1" dirty="0" smtClean="0">
                <a:solidFill>
                  <a:srgbClr val="FFFFFF"/>
                </a:solidFill>
                <a:latin typeface="Cambria Math"/>
                <a:cs typeface="Cambria Math"/>
              </a:rPr>
              <a:t>Meg </a:t>
            </a:r>
            <a:r>
              <a:rPr lang="en-US" sz="2400" b="1" dirty="0" err="1" smtClean="0">
                <a:solidFill>
                  <a:srgbClr val="FFFFFF"/>
                </a:solidFill>
                <a:latin typeface="Cambria Math"/>
                <a:cs typeface="Cambria Math"/>
              </a:rPr>
              <a:t>Urry</a:t>
            </a:r>
            <a:endParaRPr lang="en-US" sz="2400" b="1" dirty="0" smtClean="0">
              <a:solidFill>
                <a:srgbClr val="FFFFFF"/>
              </a:solidFill>
              <a:latin typeface="Cambria Math"/>
              <a:cs typeface="Cambria Math"/>
            </a:endParaRPr>
          </a:p>
          <a:p>
            <a:pPr algn="ctr"/>
            <a:r>
              <a:rPr lang="en-US" sz="2400" b="1" dirty="0" smtClean="0">
                <a:solidFill>
                  <a:srgbClr val="FFFFFF"/>
                </a:solidFill>
                <a:latin typeface="Cambria Math"/>
                <a:cs typeface="Cambria Math"/>
              </a:rPr>
              <a:t>Marta </a:t>
            </a:r>
            <a:r>
              <a:rPr lang="en-US" sz="2400" b="1" dirty="0" err="1" smtClean="0">
                <a:solidFill>
                  <a:srgbClr val="FFFFFF"/>
                </a:solidFill>
                <a:latin typeface="Cambria Math"/>
                <a:cs typeface="Cambria Math"/>
              </a:rPr>
              <a:t>Volonteri</a:t>
            </a:r>
            <a:endParaRPr lang="en-US" sz="2400" b="1" dirty="0" smtClean="0">
              <a:solidFill>
                <a:srgbClr val="FFFFFF"/>
              </a:solidFill>
              <a:latin typeface="Cambria Math"/>
              <a:cs typeface="Cambria Math"/>
            </a:endParaRPr>
          </a:p>
        </p:txBody>
      </p:sp>
      <p:sp>
        <p:nvSpPr>
          <p:cNvPr id="5" name="Rectangle 4"/>
          <p:cNvSpPr/>
          <p:nvPr/>
        </p:nvSpPr>
        <p:spPr>
          <a:xfrm>
            <a:off x="3555589" y="5834636"/>
            <a:ext cx="5607990" cy="707886"/>
          </a:xfrm>
          <a:prstGeom prst="rect">
            <a:avLst/>
          </a:prstGeom>
        </p:spPr>
        <p:txBody>
          <a:bodyPr wrap="square">
            <a:spAutoFit/>
          </a:bodyPr>
          <a:lstStyle/>
          <a:p>
            <a:pPr algn="ctr"/>
            <a:r>
              <a:rPr lang="en-US" sz="2000" b="1" dirty="0">
                <a:solidFill>
                  <a:schemeClr val="bg1"/>
                </a:solidFill>
              </a:rPr>
              <a:t>Yale's Society of Physics Students</a:t>
            </a:r>
            <a:endParaRPr lang="en-US" sz="2000" b="1" dirty="0" smtClean="0">
              <a:solidFill>
                <a:schemeClr val="bg1"/>
              </a:solidFill>
            </a:endParaRPr>
          </a:p>
          <a:p>
            <a:pPr algn="ctr"/>
            <a:r>
              <a:rPr lang="en-US" sz="2000" dirty="0" smtClean="0">
                <a:solidFill>
                  <a:schemeClr val="bg1"/>
                </a:solidFill>
              </a:rPr>
              <a:t>Yale University, New Haven (USA), 23 June 2017</a:t>
            </a:r>
            <a:endParaRPr lang="en-US" sz="2000" dirty="0">
              <a:solidFill>
                <a:schemeClr val="bg1"/>
              </a:solidFill>
            </a:endParaRPr>
          </a:p>
        </p:txBody>
      </p:sp>
    </p:spTree>
    <p:extLst>
      <p:ext uri="{BB962C8B-B14F-4D97-AF65-F5344CB8AC3E}">
        <p14:creationId xmlns:p14="http://schemas.microsoft.com/office/powerpoint/2010/main" val="17102530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5" name="Rectangle 14"/>
          <p:cNvSpPr/>
          <p:nvPr/>
        </p:nvSpPr>
        <p:spPr>
          <a:xfrm>
            <a:off x="18573" y="212751"/>
            <a:ext cx="9144000" cy="754053"/>
          </a:xfrm>
          <a:prstGeom prst="rect">
            <a:avLst/>
          </a:prstGeom>
        </p:spPr>
        <p:txBody>
          <a:bodyPr wrap="square">
            <a:spAutoFit/>
          </a:bodyPr>
          <a:lstStyle/>
          <a:p>
            <a:pPr algn="ctr"/>
            <a:r>
              <a:rPr lang="en-US" sz="4300" b="1" dirty="0" smtClean="0"/>
              <a:t>Black Holes Shine at Several Scales!</a:t>
            </a:r>
            <a:endParaRPr lang="en-US" sz="4300" b="1" dirty="0"/>
          </a:p>
        </p:txBody>
      </p:sp>
      <p:pic>
        <p:nvPicPr>
          <p:cNvPr id="3" name="Content Placeholder 2" descr="BH_scales_shin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27" r="480"/>
          <a:stretch/>
        </p:blipFill>
        <p:spPr>
          <a:xfrm>
            <a:off x="419100" y="1177917"/>
            <a:ext cx="8420099" cy="5264201"/>
          </a:xfrm>
        </p:spPr>
      </p:pic>
      <p:sp>
        <p:nvSpPr>
          <p:cNvPr id="4" name="Rectangle 3"/>
          <p:cNvSpPr/>
          <p:nvPr/>
        </p:nvSpPr>
        <p:spPr>
          <a:xfrm>
            <a:off x="6519579" y="1891268"/>
            <a:ext cx="915635" cy="400110"/>
          </a:xfrm>
          <a:prstGeom prst="rect">
            <a:avLst/>
          </a:prstGeom>
        </p:spPr>
        <p:txBody>
          <a:bodyPr wrap="none">
            <a:spAutoFit/>
          </a:bodyPr>
          <a:lstStyle/>
          <a:p>
            <a:r>
              <a:rPr lang="en-US" sz="2000" b="1" dirty="0" smtClean="0">
                <a:solidFill>
                  <a:schemeClr val="bg1"/>
                </a:solidFill>
              </a:rPr>
              <a:t>X-RAY</a:t>
            </a:r>
            <a:endParaRPr lang="en-US" sz="2000" b="1" dirty="0">
              <a:solidFill>
                <a:schemeClr val="bg1"/>
              </a:solidFill>
            </a:endParaRPr>
          </a:p>
        </p:txBody>
      </p:sp>
      <p:sp>
        <p:nvSpPr>
          <p:cNvPr id="16" name="Rectangle 15"/>
          <p:cNvSpPr/>
          <p:nvPr/>
        </p:nvSpPr>
        <p:spPr>
          <a:xfrm>
            <a:off x="5762058" y="2334856"/>
            <a:ext cx="1190550" cy="400110"/>
          </a:xfrm>
          <a:prstGeom prst="rect">
            <a:avLst/>
          </a:prstGeom>
        </p:spPr>
        <p:txBody>
          <a:bodyPr wrap="none">
            <a:spAutoFit/>
          </a:bodyPr>
          <a:lstStyle/>
          <a:p>
            <a:r>
              <a:rPr lang="en-US" sz="2000" b="1" dirty="0" smtClean="0">
                <a:solidFill>
                  <a:schemeClr val="bg1"/>
                </a:solidFill>
              </a:rPr>
              <a:t>UV/OPT</a:t>
            </a:r>
            <a:endParaRPr lang="en-US" sz="2000" b="1" dirty="0">
              <a:solidFill>
                <a:schemeClr val="bg1"/>
              </a:solidFill>
            </a:endParaRPr>
          </a:p>
        </p:txBody>
      </p:sp>
      <p:sp>
        <p:nvSpPr>
          <p:cNvPr id="18" name="Rectangle 17"/>
          <p:cNvSpPr/>
          <p:nvPr/>
        </p:nvSpPr>
        <p:spPr>
          <a:xfrm>
            <a:off x="4411379" y="2734966"/>
            <a:ext cx="1484601" cy="400110"/>
          </a:xfrm>
          <a:prstGeom prst="rect">
            <a:avLst/>
          </a:prstGeom>
        </p:spPr>
        <p:txBody>
          <a:bodyPr wrap="none">
            <a:spAutoFit/>
          </a:bodyPr>
          <a:lstStyle/>
          <a:p>
            <a:r>
              <a:rPr lang="en-US" sz="2000" b="1" dirty="0" smtClean="0">
                <a:solidFill>
                  <a:schemeClr val="bg1"/>
                </a:solidFill>
              </a:rPr>
              <a:t>INFRARED</a:t>
            </a:r>
            <a:endParaRPr lang="en-US" sz="2000" b="1" dirty="0">
              <a:solidFill>
                <a:schemeClr val="bg1"/>
              </a:solidFill>
            </a:endParaRPr>
          </a:p>
        </p:txBody>
      </p:sp>
      <p:sp>
        <p:nvSpPr>
          <p:cNvPr id="19" name="Rectangle 18"/>
          <p:cNvSpPr/>
          <p:nvPr/>
        </p:nvSpPr>
        <p:spPr>
          <a:xfrm>
            <a:off x="3039779" y="3560466"/>
            <a:ext cx="1022110" cy="400110"/>
          </a:xfrm>
          <a:prstGeom prst="rect">
            <a:avLst/>
          </a:prstGeom>
        </p:spPr>
        <p:txBody>
          <a:bodyPr wrap="none">
            <a:spAutoFit/>
          </a:bodyPr>
          <a:lstStyle/>
          <a:p>
            <a:r>
              <a:rPr lang="en-US" sz="2000" b="1" dirty="0" smtClean="0">
                <a:solidFill>
                  <a:schemeClr val="bg1"/>
                </a:solidFill>
              </a:rPr>
              <a:t>RADIO</a:t>
            </a:r>
            <a:endParaRPr lang="en-US" sz="2000" b="1" dirty="0">
              <a:solidFill>
                <a:schemeClr val="bg1"/>
              </a:solidFill>
            </a:endParaRPr>
          </a:p>
        </p:txBody>
      </p:sp>
    </p:spTree>
    <p:extLst>
      <p:ext uri="{BB962C8B-B14F-4D97-AF65-F5344CB8AC3E}">
        <p14:creationId xmlns:p14="http://schemas.microsoft.com/office/powerpoint/2010/main" val="12377324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5" name="Rectangle 14"/>
          <p:cNvSpPr/>
          <p:nvPr/>
        </p:nvSpPr>
        <p:spPr>
          <a:xfrm>
            <a:off x="57149" y="555651"/>
            <a:ext cx="9144000" cy="754053"/>
          </a:xfrm>
          <a:prstGeom prst="rect">
            <a:avLst/>
          </a:prstGeom>
        </p:spPr>
        <p:txBody>
          <a:bodyPr wrap="square">
            <a:spAutoFit/>
          </a:bodyPr>
          <a:lstStyle/>
          <a:p>
            <a:pPr algn="ctr"/>
            <a:r>
              <a:rPr lang="en-US" sz="4300" b="1" dirty="0" smtClean="0"/>
              <a:t>Black Holes Family Portrait</a:t>
            </a:r>
            <a:endParaRPr lang="en-US" sz="4300"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099" y="1619665"/>
            <a:ext cx="8420099" cy="4736305"/>
          </a:xfrm>
        </p:spPr>
      </p:pic>
      <p:sp>
        <p:nvSpPr>
          <p:cNvPr id="6" name="TextBox 5"/>
          <p:cNvSpPr txBox="1"/>
          <p:nvPr/>
        </p:nvSpPr>
        <p:spPr>
          <a:xfrm>
            <a:off x="3026634" y="4189968"/>
            <a:ext cx="4581511" cy="400110"/>
          </a:xfrm>
          <a:prstGeom prst="rect">
            <a:avLst/>
          </a:prstGeom>
          <a:noFill/>
        </p:spPr>
        <p:txBody>
          <a:bodyPr wrap="none" rtlCol="0">
            <a:spAutoFit/>
          </a:bodyPr>
          <a:lstStyle/>
          <a:p>
            <a:r>
              <a:rPr lang="en-US" sz="2000" b="1" dirty="0" smtClean="0">
                <a:solidFill>
                  <a:schemeClr val="bg1"/>
                </a:solidFill>
              </a:rPr>
              <a:t>This growth process requires a long time</a:t>
            </a:r>
            <a:r>
              <a:rPr lang="mr-IN" sz="2000" b="1" dirty="0" smtClean="0">
                <a:solidFill>
                  <a:schemeClr val="bg1"/>
                </a:solidFill>
              </a:rPr>
              <a:t>…</a:t>
            </a:r>
            <a:endParaRPr lang="en-US" sz="2000" b="1" dirty="0">
              <a:solidFill>
                <a:schemeClr val="bg1"/>
              </a:solidFill>
            </a:endParaRPr>
          </a:p>
        </p:txBody>
      </p:sp>
      <p:sp>
        <p:nvSpPr>
          <p:cNvPr id="2" name="Up Arrow 1"/>
          <p:cNvSpPr/>
          <p:nvPr/>
        </p:nvSpPr>
        <p:spPr>
          <a:xfrm>
            <a:off x="2603500" y="4102100"/>
            <a:ext cx="346934" cy="1435100"/>
          </a:xfrm>
          <a:prstGeom prst="upArrow">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748344" y="5493218"/>
            <a:ext cx="2226379" cy="707886"/>
          </a:xfrm>
          <a:prstGeom prst="rect">
            <a:avLst/>
          </a:prstGeom>
          <a:noFill/>
        </p:spPr>
        <p:txBody>
          <a:bodyPr wrap="none" rtlCol="0">
            <a:spAutoFit/>
          </a:bodyPr>
          <a:lstStyle/>
          <a:p>
            <a:pPr algn="ctr"/>
            <a:r>
              <a:rPr lang="en-US" sz="2000" b="1" dirty="0" smtClean="0">
                <a:solidFill>
                  <a:schemeClr val="bg1"/>
                </a:solidFill>
              </a:rPr>
              <a:t>This is the standard</a:t>
            </a:r>
          </a:p>
          <a:p>
            <a:pPr algn="ctr"/>
            <a:r>
              <a:rPr lang="en-US" sz="2000" b="1" dirty="0">
                <a:solidFill>
                  <a:schemeClr val="bg1"/>
                </a:solidFill>
              </a:rPr>
              <a:t>f</a:t>
            </a:r>
            <a:r>
              <a:rPr lang="en-US" sz="2000" b="1" dirty="0" smtClean="0">
                <a:solidFill>
                  <a:schemeClr val="bg1"/>
                </a:solidFill>
              </a:rPr>
              <a:t>ormation channel</a:t>
            </a:r>
            <a:endParaRPr lang="en-US" sz="2000" b="1" dirty="0">
              <a:solidFill>
                <a:schemeClr val="bg1"/>
              </a:solidFill>
            </a:endParaRPr>
          </a:p>
        </p:txBody>
      </p:sp>
      <p:sp>
        <p:nvSpPr>
          <p:cNvPr id="10" name="Up Arrow 9"/>
          <p:cNvSpPr/>
          <p:nvPr/>
        </p:nvSpPr>
        <p:spPr>
          <a:xfrm>
            <a:off x="7512473" y="4058118"/>
            <a:ext cx="346934" cy="1435100"/>
          </a:xfrm>
          <a:prstGeom prst="upArrow">
            <a:avLst/>
          </a:prstGeom>
          <a:solidFill>
            <a:schemeClr val="bg1"/>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08176" y="5500036"/>
            <a:ext cx="2321468" cy="707886"/>
          </a:xfrm>
          <a:prstGeom prst="rect">
            <a:avLst/>
          </a:prstGeom>
          <a:noFill/>
        </p:spPr>
        <p:txBody>
          <a:bodyPr wrap="none" rtlCol="0">
            <a:spAutoFit/>
          </a:bodyPr>
          <a:lstStyle/>
          <a:p>
            <a:pPr algn="ctr"/>
            <a:r>
              <a:rPr lang="en-US" sz="2000" b="1" dirty="0" smtClean="0">
                <a:solidFill>
                  <a:schemeClr val="bg1"/>
                </a:solidFill>
              </a:rPr>
              <a:t>SMBHs are found at</a:t>
            </a:r>
            <a:br>
              <a:rPr lang="en-US" sz="2000" b="1" dirty="0" smtClean="0">
                <a:solidFill>
                  <a:schemeClr val="bg1"/>
                </a:solidFill>
              </a:rPr>
            </a:br>
            <a:r>
              <a:rPr lang="en-US" sz="2000" b="1" smtClean="0">
                <a:solidFill>
                  <a:schemeClr val="bg1"/>
                </a:solidFill>
              </a:rPr>
              <a:t>the center of galaxies</a:t>
            </a:r>
            <a:endParaRPr lang="en-US" sz="2000" b="1" dirty="0">
              <a:solidFill>
                <a:schemeClr val="bg1"/>
              </a:solidFill>
            </a:endParaRPr>
          </a:p>
        </p:txBody>
      </p:sp>
      <p:sp>
        <p:nvSpPr>
          <p:cNvPr id="5" name="Curved Up Arrow 4"/>
          <p:cNvSpPr/>
          <p:nvPr/>
        </p:nvSpPr>
        <p:spPr>
          <a:xfrm>
            <a:off x="2679700" y="4102100"/>
            <a:ext cx="5422900" cy="1066800"/>
          </a:xfrm>
          <a:prstGeom prst="curvedUpArrow">
            <a:avLst/>
          </a:prstGeom>
          <a:solidFill>
            <a:schemeClr val="bg1"/>
          </a:solidFill>
          <a:ln>
            <a:solidFill>
              <a:srgbClr val="005F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360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p:bldP spid="10" grpId="0" animBg="1"/>
      <p:bldP spid="11"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9"/>
          <p:cNvPicPr>
            <a:picLocks noChangeAspect="1"/>
          </p:cNvPicPr>
          <p:nvPr/>
        </p:nvPicPr>
        <p:blipFill>
          <a:blip r:embed="rId3">
            <a:extLst>
              <a:ext uri="{BEBA8EAE-BF5A-486C-A8C5-ECC9F3942E4B}">
                <a14:imgProps xmlns:a14="http://schemas.microsoft.com/office/drawing/2010/main">
                  <a14:imgLayer r:embed="rId4">
                    <a14:imgEffect>
                      <a14:backgroundRemoval t="6000" b="94000" l="9857" r="89785"/>
                    </a14:imgEffect>
                  </a14:imgLayer>
                </a14:imgProps>
              </a:ext>
            </a:extLst>
          </a:blip>
          <a:stretch>
            <a:fillRect/>
          </a:stretch>
        </p:blipFill>
        <p:spPr>
          <a:xfrm rot="5400000">
            <a:off x="2090099" y="-1136533"/>
            <a:ext cx="5052730" cy="9055073"/>
          </a:xfrm>
          <a:prstGeom prst="rect">
            <a:avLst/>
          </a:prstGeom>
        </p:spPr>
      </p:pic>
      <p:cxnSp>
        <p:nvCxnSpPr>
          <p:cNvPr id="16" name="Straight Arrow Connector 15"/>
          <p:cNvCxnSpPr/>
          <p:nvPr/>
        </p:nvCxnSpPr>
        <p:spPr>
          <a:xfrm>
            <a:off x="673023" y="1154364"/>
            <a:ext cx="5877565"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CasellaDiTesto 14"/>
          <p:cNvSpPr txBox="1"/>
          <p:nvPr/>
        </p:nvSpPr>
        <p:spPr>
          <a:xfrm>
            <a:off x="6403578" y="903024"/>
            <a:ext cx="2074717" cy="523220"/>
          </a:xfrm>
          <a:prstGeom prst="rect">
            <a:avLst/>
          </a:prstGeom>
          <a:noFill/>
        </p:spPr>
        <p:txBody>
          <a:bodyPr wrap="square" rtlCol="0">
            <a:spAutoFit/>
          </a:bodyPr>
          <a:lstStyle/>
          <a:p>
            <a:pPr algn="ctr"/>
            <a:r>
              <a:rPr lang="en-US" sz="2800" b="1" dirty="0" smtClean="0">
                <a:latin typeface="Baskerville Old Face"/>
                <a:cs typeface="Baskerville Old Face"/>
              </a:rPr>
              <a:t>TIME</a:t>
            </a:r>
            <a:endParaRPr lang="en-US" sz="2800" b="1" dirty="0">
              <a:latin typeface="Baskerville Old Face"/>
              <a:cs typeface="Baskerville Old Face"/>
            </a:endParaRPr>
          </a:p>
        </p:txBody>
      </p:sp>
      <p:cxnSp>
        <p:nvCxnSpPr>
          <p:cNvPr id="18" name="Straight Arrow Connector 17"/>
          <p:cNvCxnSpPr/>
          <p:nvPr/>
        </p:nvCxnSpPr>
        <p:spPr>
          <a:xfrm flipV="1">
            <a:off x="686534" y="1140854"/>
            <a:ext cx="0" cy="5600624"/>
          </a:xfrm>
          <a:prstGeom prst="straightConnector1">
            <a:avLst/>
          </a:prstGeom>
          <a:ln w="76200" cmpd="sng">
            <a:solidFill>
              <a:srgbClr val="00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673022" y="4512331"/>
            <a:ext cx="7541479" cy="2208019"/>
            <a:chOff x="673022" y="4512331"/>
            <a:chExt cx="7541479" cy="2208019"/>
          </a:xfrm>
        </p:grpSpPr>
        <p:cxnSp>
          <p:nvCxnSpPr>
            <p:cNvPr id="19" name="Straight Arrow Connector 18"/>
            <p:cNvCxnSpPr/>
            <p:nvPr/>
          </p:nvCxnSpPr>
          <p:spPr>
            <a:xfrm flipV="1">
              <a:off x="8214501" y="4512331"/>
              <a:ext cx="0" cy="220801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73022" y="6694158"/>
              <a:ext cx="7541479" cy="2619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5379199" y="6187570"/>
            <a:ext cx="2644837" cy="461665"/>
          </a:xfrm>
          <a:prstGeom prst="rect">
            <a:avLst/>
          </a:prstGeom>
          <a:noFill/>
        </p:spPr>
        <p:txBody>
          <a:bodyPr wrap="square" rtlCol="0">
            <a:spAutoFit/>
          </a:bodyPr>
          <a:lstStyle/>
          <a:p>
            <a:pPr algn="ctr"/>
            <a:r>
              <a:rPr lang="en-US" sz="2400" b="1" dirty="0" smtClean="0">
                <a:solidFill>
                  <a:srgbClr val="FF0000"/>
                </a:solidFill>
              </a:rPr>
              <a:t>Now (13.7 </a:t>
            </a:r>
            <a:r>
              <a:rPr lang="en-US" sz="2400" b="1" dirty="0" err="1" smtClean="0">
                <a:solidFill>
                  <a:srgbClr val="FF0000"/>
                </a:solidFill>
              </a:rPr>
              <a:t>Gyr</a:t>
            </a:r>
            <a:r>
              <a:rPr lang="en-US" sz="2400" b="1" dirty="0" smtClean="0">
                <a:solidFill>
                  <a:srgbClr val="FF0000"/>
                </a:solidFill>
              </a:rPr>
              <a:t>)</a:t>
            </a:r>
            <a:endParaRPr lang="en-US" sz="2400" b="1" dirty="0">
              <a:solidFill>
                <a:srgbClr val="FF0000"/>
              </a:solidFill>
            </a:endParaRPr>
          </a:p>
        </p:txBody>
      </p:sp>
      <p:grpSp>
        <p:nvGrpSpPr>
          <p:cNvPr id="9" name="Group 8"/>
          <p:cNvGrpSpPr/>
          <p:nvPr/>
        </p:nvGrpSpPr>
        <p:grpSpPr>
          <a:xfrm>
            <a:off x="659510" y="4431271"/>
            <a:ext cx="2801574" cy="2012988"/>
            <a:chOff x="659510" y="4431271"/>
            <a:chExt cx="2801574" cy="2012988"/>
          </a:xfrm>
        </p:grpSpPr>
        <p:cxnSp>
          <p:nvCxnSpPr>
            <p:cNvPr id="22" name="Straight Arrow Connector 21"/>
            <p:cNvCxnSpPr/>
            <p:nvPr/>
          </p:nvCxnSpPr>
          <p:spPr>
            <a:xfrm flipV="1">
              <a:off x="3447572" y="4431271"/>
              <a:ext cx="0" cy="2012988"/>
            </a:xfrm>
            <a:prstGeom prst="straightConnector1">
              <a:avLst/>
            </a:prstGeom>
            <a:ln w="762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59510" y="6419137"/>
              <a:ext cx="2801574" cy="12364"/>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499932" y="5588140"/>
            <a:ext cx="2988176" cy="830997"/>
          </a:xfrm>
          <a:prstGeom prst="rect">
            <a:avLst/>
          </a:prstGeom>
          <a:noFill/>
        </p:spPr>
        <p:txBody>
          <a:bodyPr wrap="square" rtlCol="0">
            <a:spAutoFit/>
          </a:bodyPr>
          <a:lstStyle/>
          <a:p>
            <a:pPr algn="ctr"/>
            <a:r>
              <a:rPr lang="en-US" sz="2400" b="1" dirty="0" smtClean="0">
                <a:solidFill>
                  <a:srgbClr val="0000FF"/>
                </a:solidFill>
              </a:rPr>
              <a:t>Peak of black hole</a:t>
            </a:r>
          </a:p>
          <a:p>
            <a:pPr algn="ctr"/>
            <a:r>
              <a:rPr lang="en-US" sz="2400" b="1" dirty="0">
                <a:solidFill>
                  <a:srgbClr val="0000FF"/>
                </a:solidFill>
              </a:rPr>
              <a:t>a</a:t>
            </a:r>
            <a:r>
              <a:rPr lang="en-US" sz="2400" b="1" dirty="0" smtClean="0">
                <a:solidFill>
                  <a:srgbClr val="0000FF"/>
                </a:solidFill>
              </a:rPr>
              <a:t>ctivity (2 </a:t>
            </a:r>
            <a:r>
              <a:rPr lang="en-US" sz="2400" b="1" dirty="0" err="1" smtClean="0">
                <a:solidFill>
                  <a:srgbClr val="0000FF"/>
                </a:solidFill>
              </a:rPr>
              <a:t>Gyr</a:t>
            </a:r>
            <a:r>
              <a:rPr lang="en-US" sz="2400" b="1" dirty="0" smtClean="0">
                <a:solidFill>
                  <a:srgbClr val="0000FF"/>
                </a:solidFill>
              </a:rPr>
              <a:t>)</a:t>
            </a:r>
            <a:endParaRPr lang="en-US" sz="2400" b="1" dirty="0">
              <a:solidFill>
                <a:srgbClr val="0000FF"/>
              </a:solidFill>
            </a:endParaRPr>
          </a:p>
        </p:txBody>
      </p:sp>
      <p:grpSp>
        <p:nvGrpSpPr>
          <p:cNvPr id="10" name="Group 9"/>
          <p:cNvGrpSpPr/>
          <p:nvPr/>
        </p:nvGrpSpPr>
        <p:grpSpPr>
          <a:xfrm>
            <a:off x="673022" y="4431271"/>
            <a:ext cx="1786095" cy="1170382"/>
            <a:chOff x="673022" y="4431271"/>
            <a:chExt cx="1786095" cy="1170382"/>
          </a:xfrm>
        </p:grpSpPr>
        <p:cxnSp>
          <p:nvCxnSpPr>
            <p:cNvPr id="32" name="Straight Arrow Connector 31"/>
            <p:cNvCxnSpPr/>
            <p:nvPr/>
          </p:nvCxnSpPr>
          <p:spPr>
            <a:xfrm flipV="1">
              <a:off x="2459117" y="4431271"/>
              <a:ext cx="0" cy="1170382"/>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73022" y="5563019"/>
              <a:ext cx="1786095" cy="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578438" y="4718337"/>
            <a:ext cx="1961747" cy="830997"/>
          </a:xfrm>
          <a:prstGeom prst="rect">
            <a:avLst/>
          </a:prstGeom>
          <a:noFill/>
        </p:spPr>
        <p:txBody>
          <a:bodyPr wrap="square" rtlCol="0">
            <a:spAutoFit/>
          </a:bodyPr>
          <a:lstStyle/>
          <a:p>
            <a:pPr algn="ctr"/>
            <a:r>
              <a:rPr lang="en-US" sz="2400" b="1" dirty="0" smtClean="0">
                <a:solidFill>
                  <a:srgbClr val="008000"/>
                </a:solidFill>
              </a:rPr>
              <a:t>First SMBHs </a:t>
            </a:r>
          </a:p>
          <a:p>
            <a:pPr algn="ctr"/>
            <a:r>
              <a:rPr lang="en-US" sz="2400" b="1" dirty="0" smtClean="0">
                <a:solidFill>
                  <a:srgbClr val="008000"/>
                </a:solidFill>
              </a:rPr>
              <a:t>(1 </a:t>
            </a:r>
            <a:r>
              <a:rPr lang="en-US" sz="2400" b="1" dirty="0" err="1" smtClean="0">
                <a:solidFill>
                  <a:srgbClr val="008000"/>
                </a:solidFill>
              </a:rPr>
              <a:t>Gyr</a:t>
            </a:r>
            <a:r>
              <a:rPr lang="en-US" sz="2400" b="1" dirty="0" smtClean="0">
                <a:solidFill>
                  <a:srgbClr val="008000"/>
                </a:solidFill>
              </a:rPr>
              <a:t>)</a:t>
            </a:r>
            <a:endParaRPr lang="en-US" sz="2400" b="1" dirty="0">
              <a:solidFill>
                <a:srgbClr val="008000"/>
              </a:solidFill>
            </a:endParaRPr>
          </a:p>
        </p:txBody>
      </p:sp>
      <p:sp>
        <p:nvSpPr>
          <p:cNvPr id="46" name="CasellaDiTesto 14"/>
          <p:cNvSpPr txBox="1"/>
          <p:nvPr/>
        </p:nvSpPr>
        <p:spPr>
          <a:xfrm>
            <a:off x="900888" y="1375444"/>
            <a:ext cx="7313613" cy="954107"/>
          </a:xfrm>
          <a:prstGeom prst="rect">
            <a:avLst/>
          </a:prstGeom>
          <a:noFill/>
        </p:spPr>
        <p:txBody>
          <a:bodyPr wrap="square" rtlCol="0">
            <a:spAutoFit/>
          </a:bodyPr>
          <a:lstStyle/>
          <a:p>
            <a:r>
              <a:rPr lang="en-US" sz="2800" b="1" dirty="0" smtClean="0">
                <a:latin typeface="Baskerville Old Face"/>
                <a:cs typeface="Baskerville Old Face"/>
              </a:rPr>
              <a:t>The seeds of the first SMBHs were formed here</a:t>
            </a:r>
          </a:p>
          <a:p>
            <a:r>
              <a:rPr lang="en-US" sz="2800" b="1" dirty="0" smtClean="0">
                <a:latin typeface="Baskerville Old Face"/>
                <a:cs typeface="Baskerville Old Face"/>
              </a:rPr>
              <a:t> </a:t>
            </a:r>
            <a:endParaRPr lang="en-US" sz="2800" b="1" dirty="0">
              <a:latin typeface="Baskerville Old Face"/>
              <a:cs typeface="Baskerville Old Face"/>
            </a:endParaRPr>
          </a:p>
        </p:txBody>
      </p:sp>
      <p:cxnSp>
        <p:nvCxnSpPr>
          <p:cNvPr id="47" name="Straight Arrow Connector 46"/>
          <p:cNvCxnSpPr/>
          <p:nvPr/>
        </p:nvCxnSpPr>
        <p:spPr>
          <a:xfrm flipH="1">
            <a:off x="1229559" y="1923654"/>
            <a:ext cx="3350887" cy="562181"/>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8573" y="212751"/>
            <a:ext cx="9144000" cy="754053"/>
          </a:xfrm>
          <a:prstGeom prst="rect">
            <a:avLst/>
          </a:prstGeom>
        </p:spPr>
        <p:txBody>
          <a:bodyPr wrap="square">
            <a:spAutoFit/>
          </a:bodyPr>
          <a:lstStyle/>
          <a:p>
            <a:pPr algn="ctr"/>
            <a:r>
              <a:rPr lang="en-US" sz="4300" b="1" dirty="0" smtClean="0"/>
              <a:t>“A Brief History of Time”</a:t>
            </a:r>
            <a:endParaRPr lang="en-US" sz="4300" b="1" dirty="0"/>
          </a:p>
        </p:txBody>
      </p:sp>
      <p:sp>
        <p:nvSpPr>
          <p:cNvPr id="26" name="Rectangle 25"/>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Tree>
    <p:extLst>
      <p:ext uri="{BB962C8B-B14F-4D97-AF65-F5344CB8AC3E}">
        <p14:creationId xmlns:p14="http://schemas.microsoft.com/office/powerpoint/2010/main" val="758544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8"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Waypoint #1</a:t>
            </a:r>
            <a:endParaRPr lang="en-US" dirty="0"/>
          </a:p>
        </p:txBody>
      </p:sp>
      <p:sp>
        <p:nvSpPr>
          <p:cNvPr id="4" name="Title 1"/>
          <p:cNvSpPr txBox="1">
            <a:spLocks/>
          </p:cNvSpPr>
          <p:nvPr/>
        </p:nvSpPr>
        <p:spPr>
          <a:xfrm>
            <a:off x="265906" y="3128159"/>
            <a:ext cx="8610600" cy="1143000"/>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100000"/>
              </a:lnSpc>
            </a:pPr>
            <a:r>
              <a:rPr lang="en-US" sz="3200" b="1" dirty="0" smtClean="0"/>
              <a:t>The first black holes formed when </a:t>
            </a:r>
            <a:br>
              <a:rPr lang="en-US" sz="3200" b="1" dirty="0" smtClean="0"/>
            </a:br>
            <a:r>
              <a:rPr lang="en-US" sz="3200" b="1" dirty="0" smtClean="0"/>
              <a:t>the Universe was </a:t>
            </a:r>
            <a:r>
              <a:rPr lang="en-US" sz="3200" b="1" dirty="0" smtClean="0">
                <a:solidFill>
                  <a:srgbClr val="FF0000"/>
                </a:solidFill>
              </a:rPr>
              <a:t>younger than 500 million years</a:t>
            </a:r>
            <a:r>
              <a:rPr lang="en-US" sz="3200" b="1" dirty="0" smtClean="0"/>
              <a:t>.</a:t>
            </a:r>
          </a:p>
        </p:txBody>
      </p:sp>
      <p:sp>
        <p:nvSpPr>
          <p:cNvPr id="6" name="Title 1"/>
          <p:cNvSpPr txBox="1">
            <a:spLocks/>
          </p:cNvSpPr>
          <p:nvPr/>
        </p:nvSpPr>
        <p:spPr>
          <a:xfrm>
            <a:off x="176102" y="2059667"/>
            <a:ext cx="8610600" cy="6558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100000"/>
              </a:lnSpc>
            </a:pPr>
            <a:r>
              <a:rPr lang="en-US" sz="3200" b="1" dirty="0" smtClean="0">
                <a:solidFill>
                  <a:srgbClr val="FF0000"/>
                </a:solidFill>
              </a:rPr>
              <a:t>When did the first black holes form?</a:t>
            </a:r>
          </a:p>
        </p:txBody>
      </p:sp>
    </p:spTree>
    <p:extLst>
      <p:ext uri="{BB962C8B-B14F-4D97-AF65-F5344CB8AC3E}">
        <p14:creationId xmlns:p14="http://schemas.microsoft.com/office/powerpoint/2010/main" val="15501123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_sig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50" y="1086184"/>
            <a:ext cx="6039701" cy="5638461"/>
          </a:xfrm>
          <a:prstGeom prst="rect">
            <a:avLst/>
          </a:prstGeom>
        </p:spPr>
      </p:pic>
      <p:sp>
        <p:nvSpPr>
          <p:cNvPr id="19" name="Rectangle 18"/>
          <p:cNvSpPr/>
          <p:nvPr/>
        </p:nvSpPr>
        <p:spPr>
          <a:xfrm>
            <a:off x="5633732" y="6363929"/>
            <a:ext cx="2013855" cy="369332"/>
          </a:xfrm>
          <a:prstGeom prst="rect">
            <a:avLst/>
          </a:prstGeom>
        </p:spPr>
        <p:txBody>
          <a:bodyPr wrap="none">
            <a:spAutoFit/>
          </a:bodyPr>
          <a:lstStyle/>
          <a:p>
            <a:pPr algn="ctr"/>
            <a:r>
              <a:rPr lang="en-US" b="1" dirty="0" smtClean="0"/>
              <a:t>(</a:t>
            </a:r>
            <a:r>
              <a:rPr lang="en-US" b="1" dirty="0" err="1" smtClean="0"/>
              <a:t>Reines</a:t>
            </a:r>
            <a:r>
              <a:rPr lang="en-US" b="1" dirty="0" smtClean="0"/>
              <a:t> et al., 2015)</a:t>
            </a:r>
            <a:endParaRPr lang="en-US" b="1" dirty="0"/>
          </a:p>
        </p:txBody>
      </p:sp>
      <p:sp>
        <p:nvSpPr>
          <p:cNvPr id="5" name="Rectangle 4"/>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7" name="Rectangle 6"/>
          <p:cNvSpPr/>
          <p:nvPr/>
        </p:nvSpPr>
        <p:spPr>
          <a:xfrm>
            <a:off x="0" y="257487"/>
            <a:ext cx="9144000" cy="754053"/>
          </a:xfrm>
          <a:prstGeom prst="rect">
            <a:avLst/>
          </a:prstGeom>
        </p:spPr>
        <p:txBody>
          <a:bodyPr wrap="square">
            <a:spAutoFit/>
          </a:bodyPr>
          <a:lstStyle/>
          <a:p>
            <a:pPr algn="ctr"/>
            <a:r>
              <a:rPr lang="en-US" sz="4300" b="1" dirty="0" smtClean="0"/>
              <a:t>Black Holes and Galaxies</a:t>
            </a:r>
            <a:endParaRPr lang="en-US" sz="4300" b="1" dirty="0"/>
          </a:p>
        </p:txBody>
      </p:sp>
    </p:spTree>
    <p:extLst>
      <p:ext uri="{BB962C8B-B14F-4D97-AF65-F5344CB8AC3E}">
        <p14:creationId xmlns:p14="http://schemas.microsoft.com/office/powerpoint/2010/main" val="1589222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7" name="Rectangle 6"/>
          <p:cNvSpPr/>
          <p:nvPr/>
        </p:nvSpPr>
        <p:spPr>
          <a:xfrm>
            <a:off x="0" y="257487"/>
            <a:ext cx="9144000" cy="754053"/>
          </a:xfrm>
          <a:prstGeom prst="rect">
            <a:avLst/>
          </a:prstGeom>
        </p:spPr>
        <p:txBody>
          <a:bodyPr wrap="square">
            <a:spAutoFit/>
          </a:bodyPr>
          <a:lstStyle/>
          <a:p>
            <a:pPr algn="ctr"/>
            <a:r>
              <a:rPr lang="en-US" sz="4300" b="1" dirty="0" smtClean="0"/>
              <a:t>The Building Blocks of the Universe</a:t>
            </a:r>
            <a:endParaRPr lang="en-US" sz="43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1011540"/>
            <a:ext cx="7442200" cy="5581650"/>
          </a:xfrm>
          <a:prstGeom prst="rect">
            <a:avLst/>
          </a:prstGeom>
        </p:spPr>
      </p:pic>
    </p:spTree>
    <p:extLst>
      <p:ext uri="{BB962C8B-B14F-4D97-AF65-F5344CB8AC3E}">
        <p14:creationId xmlns:p14="http://schemas.microsoft.com/office/powerpoint/2010/main" val="5772140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7" name="Rectangle 6"/>
          <p:cNvSpPr/>
          <p:nvPr/>
        </p:nvSpPr>
        <p:spPr>
          <a:xfrm>
            <a:off x="0" y="257487"/>
            <a:ext cx="9144000" cy="754053"/>
          </a:xfrm>
          <a:prstGeom prst="rect">
            <a:avLst/>
          </a:prstGeom>
        </p:spPr>
        <p:txBody>
          <a:bodyPr wrap="square">
            <a:spAutoFit/>
          </a:bodyPr>
          <a:lstStyle/>
          <a:p>
            <a:pPr algn="ctr"/>
            <a:r>
              <a:rPr lang="en-US" sz="4300" b="1" dirty="0" smtClean="0"/>
              <a:t>The Building Blocks of the Universe</a:t>
            </a:r>
            <a:endParaRPr lang="en-US" sz="4300" b="1" dirty="0"/>
          </a:p>
        </p:txBody>
      </p:sp>
      <p:pic>
        <p:nvPicPr>
          <p:cNvPr id="2" name="Picture 1" descr="m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900" y="1104900"/>
            <a:ext cx="5134942" cy="5143500"/>
          </a:xfrm>
          <a:prstGeom prst="rect">
            <a:avLst/>
          </a:prstGeom>
        </p:spPr>
      </p:pic>
      <p:sp>
        <p:nvSpPr>
          <p:cNvPr id="8" name="Rectangle 7"/>
          <p:cNvSpPr/>
          <p:nvPr/>
        </p:nvSpPr>
        <p:spPr>
          <a:xfrm>
            <a:off x="2705100" y="3454400"/>
            <a:ext cx="457200" cy="457200"/>
          </a:xfrm>
          <a:prstGeom prst="rect">
            <a:avLst/>
          </a:prstGeom>
          <a:solidFill>
            <a:srgbClr val="FF0000">
              <a:alpha val="33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20" y="1104900"/>
            <a:ext cx="6039701" cy="5514509"/>
          </a:xfrm>
          <a:prstGeom prst="rect">
            <a:avLst/>
          </a:prstGeom>
        </p:spPr>
      </p:pic>
    </p:spTree>
    <p:extLst>
      <p:ext uri="{BB962C8B-B14F-4D97-AF65-F5344CB8AC3E}">
        <p14:creationId xmlns:p14="http://schemas.microsoft.com/office/powerpoint/2010/main" val="509416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Waypoint #2</a:t>
            </a:r>
            <a:endParaRPr lang="en-US" dirty="0"/>
          </a:p>
        </p:txBody>
      </p:sp>
      <p:sp>
        <p:nvSpPr>
          <p:cNvPr id="5" name="Rectangle 4"/>
          <p:cNvSpPr/>
          <p:nvPr/>
        </p:nvSpPr>
        <p:spPr>
          <a:xfrm>
            <a:off x="176102" y="3382620"/>
            <a:ext cx="8610600" cy="1569660"/>
          </a:xfrm>
          <a:prstGeom prst="rect">
            <a:avLst/>
          </a:prstGeom>
        </p:spPr>
        <p:txBody>
          <a:bodyPr wrap="square">
            <a:spAutoFit/>
          </a:bodyPr>
          <a:lstStyle/>
          <a:p>
            <a:pPr algn="ctr"/>
            <a:r>
              <a:rPr lang="en-US" sz="3200" b="1" dirty="0"/>
              <a:t>Understanding </a:t>
            </a:r>
            <a:r>
              <a:rPr lang="en-US" sz="3200" b="1" dirty="0" smtClean="0"/>
              <a:t>the first black holes </a:t>
            </a:r>
            <a:br>
              <a:rPr lang="en-US" sz="3200" b="1" dirty="0" smtClean="0"/>
            </a:br>
            <a:r>
              <a:rPr lang="en-US" sz="3200" b="1" dirty="0" smtClean="0"/>
              <a:t>is </a:t>
            </a:r>
            <a:r>
              <a:rPr lang="en-US" sz="3200" b="1" dirty="0"/>
              <a:t>important because</a:t>
            </a:r>
          </a:p>
          <a:p>
            <a:pPr algn="ctr"/>
            <a:r>
              <a:rPr lang="en-US" sz="3200" b="1" dirty="0">
                <a:solidFill>
                  <a:srgbClr val="0000FF"/>
                </a:solidFill>
              </a:rPr>
              <a:t>they played a key role in galaxy formation</a:t>
            </a:r>
            <a:r>
              <a:rPr lang="en-US" sz="3200" b="1" dirty="0"/>
              <a:t>.</a:t>
            </a:r>
          </a:p>
        </p:txBody>
      </p:sp>
      <p:sp>
        <p:nvSpPr>
          <p:cNvPr id="6" name="Rectangle 5"/>
          <p:cNvSpPr/>
          <p:nvPr/>
        </p:nvSpPr>
        <p:spPr>
          <a:xfrm>
            <a:off x="265906" y="2194943"/>
            <a:ext cx="8610600" cy="584776"/>
          </a:xfrm>
          <a:prstGeom prst="rect">
            <a:avLst/>
          </a:prstGeom>
        </p:spPr>
        <p:txBody>
          <a:bodyPr wrap="square">
            <a:spAutoFit/>
          </a:bodyPr>
          <a:lstStyle/>
          <a:p>
            <a:pPr algn="ctr"/>
            <a:r>
              <a:rPr lang="en-US" sz="3200" b="1" dirty="0" smtClean="0">
                <a:solidFill>
                  <a:srgbClr val="0000FF"/>
                </a:solidFill>
              </a:rPr>
              <a:t>Why are they important for the cosmic evolution?</a:t>
            </a:r>
            <a:endParaRPr lang="en-US" sz="3200" b="1" dirty="0">
              <a:solidFill>
                <a:srgbClr val="0000FF"/>
              </a:solidFill>
            </a:endParaRPr>
          </a:p>
        </p:txBody>
      </p:sp>
    </p:spTree>
    <p:extLst>
      <p:ext uri="{BB962C8B-B14F-4D97-AF65-F5344CB8AC3E}">
        <p14:creationId xmlns:p14="http://schemas.microsoft.com/office/powerpoint/2010/main" val="504664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900" y="3155066"/>
            <a:ext cx="5265542" cy="2508714"/>
          </a:xfrm>
          <a:prstGeom prst="rect">
            <a:avLst/>
          </a:prstGeom>
        </p:spPr>
      </p:pic>
      <p:grpSp>
        <p:nvGrpSpPr>
          <p:cNvPr id="2" name="Group 1"/>
          <p:cNvGrpSpPr/>
          <p:nvPr/>
        </p:nvGrpSpPr>
        <p:grpSpPr>
          <a:xfrm>
            <a:off x="7479695" y="3694069"/>
            <a:ext cx="1359021" cy="1405462"/>
            <a:chOff x="7485220" y="2227972"/>
            <a:chExt cx="1647554" cy="1703855"/>
          </a:xfrm>
        </p:grpSpPr>
        <p:pic>
          <p:nvPicPr>
            <p:cNvPr id="5" name="Picture 4" descr="ULA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220" y="2227972"/>
              <a:ext cx="1647554" cy="1703855"/>
            </a:xfrm>
            <a:prstGeom prst="rect">
              <a:avLst/>
            </a:prstGeom>
          </p:spPr>
        </p:pic>
        <p:sp>
          <p:nvSpPr>
            <p:cNvPr id="9" name="Oval 8"/>
            <p:cNvSpPr/>
            <p:nvPr/>
          </p:nvSpPr>
          <p:spPr>
            <a:xfrm>
              <a:off x="8077611" y="2816154"/>
              <a:ext cx="569198" cy="574972"/>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7249074" y="5133967"/>
            <a:ext cx="1901763" cy="584776"/>
          </a:xfrm>
          <a:prstGeom prst="rect">
            <a:avLst/>
          </a:prstGeom>
          <a:noFill/>
        </p:spPr>
        <p:txBody>
          <a:bodyPr wrap="square" rtlCol="0">
            <a:spAutoFit/>
          </a:bodyPr>
          <a:lstStyle/>
          <a:p>
            <a:pPr algn="ctr"/>
            <a:r>
              <a:rPr lang="en-US" sz="1600" b="1" dirty="0" smtClean="0">
                <a:latin typeface="Baskerville Old Face"/>
                <a:cs typeface="Baskerville Old Face"/>
              </a:rPr>
              <a:t>ULAS J1120+0641</a:t>
            </a:r>
          </a:p>
          <a:p>
            <a:pPr algn="ctr"/>
            <a:r>
              <a:rPr lang="en-US" sz="1600" b="1" dirty="0">
                <a:latin typeface="Cambria Math"/>
                <a:cs typeface="Cambria Math"/>
              </a:rPr>
              <a:t>z</a:t>
            </a:r>
            <a:r>
              <a:rPr lang="en-US" sz="1600" b="1" dirty="0" smtClean="0">
                <a:latin typeface="Cambria Math"/>
                <a:cs typeface="Cambria Math"/>
              </a:rPr>
              <a:t> = 7.085</a:t>
            </a:r>
            <a:endParaRPr lang="en-US" sz="1600" b="1" dirty="0">
              <a:latin typeface="Cambria Math"/>
              <a:cs typeface="Cambria Math"/>
            </a:endParaRPr>
          </a:p>
        </p:txBody>
      </p:sp>
      <p:sp>
        <p:nvSpPr>
          <p:cNvPr id="12" name="TextBox 11"/>
          <p:cNvSpPr txBox="1"/>
          <p:nvPr/>
        </p:nvSpPr>
        <p:spPr>
          <a:xfrm>
            <a:off x="273858" y="1380685"/>
            <a:ext cx="8768746" cy="830997"/>
          </a:xfrm>
          <a:prstGeom prst="rect">
            <a:avLst/>
          </a:prstGeom>
          <a:noFill/>
        </p:spPr>
        <p:txBody>
          <a:bodyPr wrap="none" rtlCol="0">
            <a:spAutoFit/>
          </a:bodyPr>
          <a:lstStyle/>
          <a:p>
            <a:pPr algn="ctr"/>
            <a:r>
              <a:rPr lang="en-US" sz="2400" b="1" dirty="0" smtClean="0"/>
              <a:t>Observations of               SMBHs </a:t>
            </a:r>
            <a:r>
              <a:rPr lang="en-US" sz="2400" b="1" dirty="0" smtClean="0">
                <a:latin typeface="Cambria Math" charset="0"/>
                <a:ea typeface="Cambria Math" charset="0"/>
                <a:cs typeface="Cambria Math" charset="0"/>
              </a:rPr>
              <a:t>&lt; 1</a:t>
            </a:r>
            <a:r>
              <a:rPr lang="en-US" sz="2400" b="1" dirty="0" smtClean="0"/>
              <a:t> billion years after the Big Bang</a:t>
            </a:r>
          </a:p>
          <a:p>
            <a:pPr algn="ctr"/>
            <a:r>
              <a:rPr lang="en-US" sz="2400" b="1" dirty="0" smtClean="0">
                <a:solidFill>
                  <a:srgbClr val="FF0000"/>
                </a:solidFill>
              </a:rPr>
              <a:t>How did they grow up so rapidly?</a:t>
            </a:r>
            <a:endParaRPr lang="en-US" sz="2400" b="1" dirty="0">
              <a:solidFill>
                <a:srgbClr val="FF0000"/>
              </a:solidFill>
            </a:endParaRPr>
          </a:p>
        </p:txBody>
      </p:sp>
      <p:pic>
        <p:nvPicPr>
          <p:cNvPr id="14" name="Picture 13" descr="BH_radiative feedba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84" y="4390346"/>
            <a:ext cx="1665343" cy="1123551"/>
          </a:xfrm>
          <a:prstGeom prst="rect">
            <a:avLst/>
          </a:prstGeom>
        </p:spPr>
      </p:pic>
      <p:sp>
        <p:nvSpPr>
          <p:cNvPr id="17" name="Rectangle 16"/>
          <p:cNvSpPr/>
          <p:nvPr/>
        </p:nvSpPr>
        <p:spPr>
          <a:xfrm>
            <a:off x="114930" y="5513897"/>
            <a:ext cx="2055601" cy="338554"/>
          </a:xfrm>
          <a:prstGeom prst="rect">
            <a:avLst/>
          </a:prstGeom>
        </p:spPr>
        <p:txBody>
          <a:bodyPr wrap="square">
            <a:spAutoFit/>
          </a:bodyPr>
          <a:lstStyle/>
          <a:p>
            <a:pPr algn="ctr"/>
            <a:r>
              <a:rPr lang="en-US" sz="1600" b="1" dirty="0" smtClean="0">
                <a:latin typeface="Baskerville Old Face"/>
                <a:cs typeface="Baskerville Old Face"/>
              </a:rPr>
              <a:t>MASSIVE SEED</a:t>
            </a:r>
            <a:endParaRPr lang="en-US" sz="1600" b="1" dirty="0"/>
          </a:p>
        </p:txBody>
      </p:sp>
      <p:cxnSp>
        <p:nvCxnSpPr>
          <p:cNvPr id="18" name="Straight Arrow Connector 17"/>
          <p:cNvCxnSpPr/>
          <p:nvPr/>
        </p:nvCxnSpPr>
        <p:spPr>
          <a:xfrm>
            <a:off x="7059912" y="4408108"/>
            <a:ext cx="908430" cy="0"/>
          </a:xfrm>
          <a:prstGeom prst="straightConnector1">
            <a:avLst/>
          </a:prstGeom>
          <a:ln w="5715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628235" y="4950497"/>
            <a:ext cx="896386" cy="0"/>
          </a:xfrm>
          <a:prstGeom prst="straightConnector1">
            <a:avLst/>
          </a:prstGeom>
          <a:ln w="5715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popIII.jpg"/>
          <p:cNvPicPr>
            <a:picLocks noChangeAspect="1"/>
          </p:cNvPicPr>
          <p:nvPr/>
        </p:nvPicPr>
        <p:blipFill rotWithShape="1">
          <a:blip r:embed="rId6">
            <a:extLst>
              <a:ext uri="{28A0092B-C50C-407E-A947-70E740481C1C}">
                <a14:useLocalDpi xmlns:a14="http://schemas.microsoft.com/office/drawing/2010/main" val="0"/>
              </a:ext>
            </a:extLst>
          </a:blip>
          <a:srcRect l="11963" t="7468" r="8680" b="8743"/>
          <a:stretch/>
        </p:blipFill>
        <p:spPr>
          <a:xfrm>
            <a:off x="276087" y="2921420"/>
            <a:ext cx="1689940" cy="1269938"/>
          </a:xfrm>
          <a:prstGeom prst="rect">
            <a:avLst/>
          </a:prstGeom>
        </p:spPr>
      </p:pic>
      <p:cxnSp>
        <p:nvCxnSpPr>
          <p:cNvPr id="25" name="Straight Arrow Connector 24"/>
          <p:cNvCxnSpPr/>
          <p:nvPr/>
        </p:nvCxnSpPr>
        <p:spPr>
          <a:xfrm flipH="1">
            <a:off x="1627755" y="3643423"/>
            <a:ext cx="896386" cy="0"/>
          </a:xfrm>
          <a:prstGeom prst="straightConnector1">
            <a:avLst/>
          </a:prstGeom>
          <a:ln w="5715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0882" y="2620221"/>
            <a:ext cx="2055601" cy="338554"/>
          </a:xfrm>
          <a:prstGeom prst="rect">
            <a:avLst/>
          </a:prstGeom>
        </p:spPr>
        <p:txBody>
          <a:bodyPr wrap="square">
            <a:spAutoFit/>
          </a:bodyPr>
          <a:lstStyle/>
          <a:p>
            <a:pPr algn="ctr"/>
            <a:r>
              <a:rPr lang="en-US" sz="1600" b="1" dirty="0" smtClean="0">
                <a:latin typeface="Baskerville Old Face"/>
                <a:cs typeface="Baskerville Old Face"/>
              </a:rPr>
              <a:t>STELLAR SEED</a:t>
            </a:r>
            <a:endParaRPr lang="en-US" sz="1600" b="1" dirty="0"/>
          </a:p>
        </p:txBody>
      </p:sp>
      <p:sp>
        <p:nvSpPr>
          <p:cNvPr id="6" name="Rectangle 5"/>
          <p:cNvSpPr/>
          <p:nvPr/>
        </p:nvSpPr>
        <p:spPr>
          <a:xfrm>
            <a:off x="0" y="542563"/>
            <a:ext cx="9144000" cy="754053"/>
          </a:xfrm>
          <a:prstGeom prst="rect">
            <a:avLst/>
          </a:prstGeom>
        </p:spPr>
        <p:txBody>
          <a:bodyPr wrap="square">
            <a:spAutoFit/>
          </a:bodyPr>
          <a:lstStyle/>
          <a:p>
            <a:pPr algn="ctr"/>
            <a:r>
              <a:rPr lang="en-US" sz="4300" b="1" dirty="0"/>
              <a:t>The Billion </a:t>
            </a:r>
            <a:r>
              <a:rPr lang="en-US" sz="4300" b="1"/>
              <a:t>(</a:t>
            </a:r>
            <a:r>
              <a:rPr lang="en-US" sz="4300" b="1" smtClean="0"/>
              <a:t>Dollar) </a:t>
            </a:r>
            <a:r>
              <a:rPr lang="en-US" sz="4300" b="1" dirty="0"/>
              <a:t>Problem</a:t>
            </a:r>
          </a:p>
        </p:txBody>
      </p:sp>
      <p:sp>
        <p:nvSpPr>
          <p:cNvPr id="7" name="Rectangle 6"/>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pic>
        <p:nvPicPr>
          <p:cNvPr id="3" name="Picture 2"/>
          <p:cNvPicPr>
            <a:picLocks noChangeAspect="1"/>
          </p:cNvPicPr>
          <p:nvPr/>
        </p:nvPicPr>
        <p:blipFill>
          <a:blip r:embed="rId7"/>
          <a:stretch>
            <a:fillRect/>
          </a:stretch>
        </p:blipFill>
        <p:spPr>
          <a:xfrm>
            <a:off x="2447941" y="1442417"/>
            <a:ext cx="943997" cy="355082"/>
          </a:xfrm>
          <a:prstGeom prst="rect">
            <a:avLst/>
          </a:prstGeom>
        </p:spPr>
      </p:pic>
    </p:spTree>
    <p:extLst>
      <p:ext uri="{BB962C8B-B14F-4D97-AF65-F5344CB8AC3E}">
        <p14:creationId xmlns:p14="http://schemas.microsoft.com/office/powerpoint/2010/main" val="3475682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51" r="4340"/>
          <a:stretch/>
        </p:blipFill>
        <p:spPr>
          <a:xfrm>
            <a:off x="406400" y="2549196"/>
            <a:ext cx="3784600" cy="2820008"/>
          </a:xfrm>
          <a:prstGeom prst="rect">
            <a:avLst/>
          </a:prstGeom>
        </p:spPr>
      </p:pic>
      <p:sp>
        <p:nvSpPr>
          <p:cNvPr id="17" name="Rectangle 16"/>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6" name="Rectangle 5"/>
          <p:cNvSpPr/>
          <p:nvPr/>
        </p:nvSpPr>
        <p:spPr>
          <a:xfrm>
            <a:off x="0" y="605308"/>
            <a:ext cx="9144000" cy="754053"/>
          </a:xfrm>
          <a:prstGeom prst="rect">
            <a:avLst/>
          </a:prstGeom>
        </p:spPr>
        <p:txBody>
          <a:bodyPr wrap="square">
            <a:spAutoFit/>
          </a:bodyPr>
          <a:lstStyle/>
          <a:p>
            <a:pPr algn="ctr"/>
            <a:r>
              <a:rPr lang="en-US" sz="4300" b="1" dirty="0" smtClean="0"/>
              <a:t>A More “Terrestrial” Example</a:t>
            </a:r>
            <a:endParaRPr lang="en-US" sz="4300" b="1" dirty="0"/>
          </a:p>
        </p:txBody>
      </p:sp>
      <p:sp>
        <p:nvSpPr>
          <p:cNvPr id="18" name="TextBox 17"/>
          <p:cNvSpPr txBox="1"/>
          <p:nvPr/>
        </p:nvSpPr>
        <p:spPr>
          <a:xfrm>
            <a:off x="1354990" y="1939485"/>
            <a:ext cx="1582484" cy="523220"/>
          </a:xfrm>
          <a:prstGeom prst="rect">
            <a:avLst/>
          </a:prstGeom>
          <a:noFill/>
        </p:spPr>
        <p:txBody>
          <a:bodyPr wrap="none" rtlCol="0">
            <a:spAutoFit/>
          </a:bodyPr>
          <a:lstStyle/>
          <a:p>
            <a:pPr algn="ctr"/>
            <a:r>
              <a:rPr lang="en-US" sz="2800" b="1" dirty="0" smtClean="0"/>
              <a:t>Some day</a:t>
            </a:r>
            <a:endParaRPr lang="en-US" sz="2800" b="1" dirty="0"/>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9610"/>
          <a:stretch/>
        </p:blipFill>
        <p:spPr>
          <a:xfrm>
            <a:off x="4673601" y="2549196"/>
            <a:ext cx="4052457" cy="2820007"/>
          </a:xfrm>
          <a:prstGeom prst="rect">
            <a:avLst/>
          </a:prstGeom>
        </p:spPr>
      </p:pic>
      <p:sp>
        <p:nvSpPr>
          <p:cNvPr id="23" name="TextBox 22"/>
          <p:cNvSpPr txBox="1"/>
          <p:nvPr/>
        </p:nvSpPr>
        <p:spPr>
          <a:xfrm>
            <a:off x="5647492" y="1943839"/>
            <a:ext cx="2113980" cy="523220"/>
          </a:xfrm>
          <a:prstGeom prst="rect">
            <a:avLst/>
          </a:prstGeom>
          <a:noFill/>
        </p:spPr>
        <p:txBody>
          <a:bodyPr wrap="none" rtlCol="0">
            <a:spAutoFit/>
          </a:bodyPr>
          <a:lstStyle/>
          <a:p>
            <a:pPr algn="ctr"/>
            <a:r>
              <a:rPr lang="en-US" sz="2800" b="1" dirty="0" smtClean="0"/>
              <a:t>The day after</a:t>
            </a:r>
            <a:endParaRPr lang="en-US" sz="2800" b="1" dirty="0"/>
          </a:p>
        </p:txBody>
      </p:sp>
      <p:sp>
        <p:nvSpPr>
          <p:cNvPr id="27" name="TextBox 26"/>
          <p:cNvSpPr txBox="1"/>
          <p:nvPr/>
        </p:nvSpPr>
        <p:spPr>
          <a:xfrm>
            <a:off x="1810034" y="5914585"/>
            <a:ext cx="5371407" cy="523220"/>
          </a:xfrm>
          <a:prstGeom prst="rect">
            <a:avLst/>
          </a:prstGeom>
          <a:noFill/>
        </p:spPr>
        <p:txBody>
          <a:bodyPr wrap="none" rtlCol="0">
            <a:spAutoFit/>
          </a:bodyPr>
          <a:lstStyle/>
          <a:p>
            <a:pPr algn="ctr"/>
            <a:r>
              <a:rPr lang="en-US" sz="2800" b="1" dirty="0" smtClean="0"/>
              <a:t>There must be a misunderstanding.</a:t>
            </a:r>
            <a:endParaRPr lang="en-US" sz="2800" b="1" dirty="0"/>
          </a:p>
        </p:txBody>
      </p:sp>
    </p:spTree>
    <p:extLst>
      <p:ext uri="{BB962C8B-B14F-4D97-AF65-F5344CB8AC3E}">
        <p14:creationId xmlns:p14="http://schemas.microsoft.com/office/powerpoint/2010/main" val="458988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399" y="281658"/>
            <a:ext cx="7313613" cy="702236"/>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b="1" dirty="0" smtClean="0"/>
              <a:t>Our Final Destination</a:t>
            </a:r>
            <a:endParaRPr lang="en-US" b="1" dirty="0"/>
          </a:p>
        </p:txBody>
      </p:sp>
      <p:sp>
        <p:nvSpPr>
          <p:cNvPr id="15" name="Title 1"/>
          <p:cNvSpPr txBox="1">
            <a:spLocks/>
          </p:cNvSpPr>
          <p:nvPr/>
        </p:nvSpPr>
        <p:spPr>
          <a:xfrm>
            <a:off x="265906" y="1403804"/>
            <a:ext cx="8610600" cy="6558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100000"/>
              </a:lnSpc>
            </a:pPr>
            <a:r>
              <a:rPr lang="en-US" sz="3200" b="1" dirty="0" smtClean="0">
                <a:solidFill>
                  <a:srgbClr val="FF0000"/>
                </a:solidFill>
              </a:rPr>
              <a:t>When did the first black holes form?</a:t>
            </a:r>
          </a:p>
        </p:txBody>
      </p:sp>
      <p:sp>
        <p:nvSpPr>
          <p:cNvPr id="2" name="Rectangle 1"/>
          <p:cNvSpPr/>
          <p:nvPr/>
        </p:nvSpPr>
        <p:spPr>
          <a:xfrm>
            <a:off x="265906" y="4557695"/>
            <a:ext cx="8482806" cy="1077218"/>
          </a:xfrm>
          <a:prstGeom prst="rect">
            <a:avLst/>
          </a:prstGeom>
        </p:spPr>
        <p:txBody>
          <a:bodyPr wrap="square">
            <a:spAutoFit/>
          </a:bodyPr>
          <a:lstStyle/>
          <a:p>
            <a:pPr algn="ctr"/>
            <a:r>
              <a:rPr lang="en-US" sz="3200" b="1" dirty="0" smtClean="0">
                <a:solidFill>
                  <a:srgbClr val="FF6600"/>
                </a:solidFill>
              </a:rPr>
              <a:t>Did they form as all the other black holes?</a:t>
            </a:r>
            <a:br>
              <a:rPr lang="en-US" sz="3200" b="1" dirty="0" smtClean="0">
                <a:solidFill>
                  <a:srgbClr val="FF6600"/>
                </a:solidFill>
              </a:rPr>
            </a:br>
            <a:r>
              <a:rPr lang="en-US" sz="3200" b="1" dirty="0" smtClean="0">
                <a:solidFill>
                  <a:srgbClr val="FF6600"/>
                </a:solidFill>
              </a:rPr>
              <a:t>How do we find them?</a:t>
            </a:r>
            <a:endParaRPr lang="en-US" sz="3200" b="1" dirty="0">
              <a:solidFill>
                <a:srgbClr val="FF6600"/>
              </a:solidFill>
            </a:endParaRPr>
          </a:p>
        </p:txBody>
      </p:sp>
      <p:sp>
        <p:nvSpPr>
          <p:cNvPr id="3" name="Rectangle 2"/>
          <p:cNvSpPr/>
          <p:nvPr/>
        </p:nvSpPr>
        <p:spPr>
          <a:xfrm>
            <a:off x="265906" y="3030151"/>
            <a:ext cx="8610600" cy="584776"/>
          </a:xfrm>
          <a:prstGeom prst="rect">
            <a:avLst/>
          </a:prstGeom>
        </p:spPr>
        <p:txBody>
          <a:bodyPr wrap="square">
            <a:spAutoFit/>
          </a:bodyPr>
          <a:lstStyle/>
          <a:p>
            <a:pPr algn="ctr"/>
            <a:r>
              <a:rPr lang="en-US" sz="3200" b="1" dirty="0" smtClean="0">
                <a:solidFill>
                  <a:srgbClr val="0000FF"/>
                </a:solidFill>
              </a:rPr>
              <a:t>Why are they important for the cosmic evolution?</a:t>
            </a:r>
            <a:endParaRPr lang="en-US" sz="3200" b="1" dirty="0">
              <a:solidFill>
                <a:srgbClr val="0000FF"/>
              </a:solidFill>
            </a:endParaRPr>
          </a:p>
        </p:txBody>
      </p:sp>
    </p:spTree>
    <p:extLst>
      <p:ext uri="{BB962C8B-B14F-4D97-AF65-F5344CB8AC3E}">
        <p14:creationId xmlns:p14="http://schemas.microsoft.com/office/powerpoint/2010/main" val="21450999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6096" y="1167939"/>
            <a:ext cx="4192653" cy="5518027"/>
          </a:xfrm>
          <a:prstGeom prst="rect">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978628" y="1345227"/>
            <a:ext cx="3763077" cy="830997"/>
          </a:xfrm>
          <a:prstGeom prst="rect">
            <a:avLst/>
          </a:prstGeom>
          <a:noFill/>
        </p:spPr>
        <p:txBody>
          <a:bodyPr wrap="square" rtlCol="0">
            <a:spAutoFit/>
          </a:bodyPr>
          <a:lstStyle/>
          <a:p>
            <a:pPr algn="ctr"/>
            <a:r>
              <a:rPr lang="en-US" sz="2400" b="1" dirty="0" smtClean="0">
                <a:solidFill>
                  <a:srgbClr val="C00000"/>
                </a:solidFill>
              </a:rPr>
              <a:t>Making a DCBH</a:t>
            </a:r>
          </a:p>
          <a:p>
            <a:pPr algn="ctr"/>
            <a:r>
              <a:rPr lang="en-US" sz="2400" b="1" u="sng" dirty="0" smtClean="0">
                <a:solidFill>
                  <a:srgbClr val="C00000"/>
                </a:solidFill>
              </a:rPr>
              <a:t>Host halo &amp; environment:</a:t>
            </a:r>
            <a:endParaRPr lang="en-US" sz="2400" b="1" u="sng" dirty="0">
              <a:solidFill>
                <a:srgbClr val="C00000"/>
              </a:solidFill>
            </a:endParaRPr>
          </a:p>
        </p:txBody>
      </p:sp>
      <p:sp>
        <p:nvSpPr>
          <p:cNvPr id="13" name="Rectangle 12"/>
          <p:cNvSpPr/>
          <p:nvPr/>
        </p:nvSpPr>
        <p:spPr>
          <a:xfrm>
            <a:off x="4469601" y="5677726"/>
            <a:ext cx="3649571" cy="461665"/>
          </a:xfrm>
          <a:prstGeom prst="rect">
            <a:avLst/>
          </a:prstGeom>
        </p:spPr>
        <p:txBody>
          <a:bodyPr wrap="square">
            <a:spAutoFit/>
          </a:bodyPr>
          <a:lstStyle/>
          <a:p>
            <a:pPr marL="800100" lvl="1" indent="-342900">
              <a:buFont typeface="Arial"/>
              <a:buChar char="•"/>
            </a:pPr>
            <a:r>
              <a:rPr lang="en-US" sz="2400" b="1" dirty="0" smtClean="0"/>
              <a:t>Large inflow rates</a:t>
            </a:r>
            <a:endParaRPr lang="en-US" sz="2400" b="1" dirty="0"/>
          </a:p>
        </p:txBody>
      </p:sp>
      <p:sp>
        <p:nvSpPr>
          <p:cNvPr id="14" name="Rectangle 13"/>
          <p:cNvSpPr/>
          <p:nvPr/>
        </p:nvSpPr>
        <p:spPr>
          <a:xfrm>
            <a:off x="4417820" y="3336964"/>
            <a:ext cx="4572000" cy="461665"/>
          </a:xfrm>
          <a:prstGeom prst="rect">
            <a:avLst/>
          </a:prstGeom>
        </p:spPr>
        <p:txBody>
          <a:bodyPr>
            <a:spAutoFit/>
          </a:bodyPr>
          <a:lstStyle/>
          <a:p>
            <a:pPr marL="800100" lvl="1" indent="-342900">
              <a:buFont typeface="Arial"/>
              <a:buChar char="•"/>
            </a:pPr>
            <a:r>
              <a:rPr lang="en-US" sz="2400" b="1" dirty="0" smtClean="0"/>
              <a:t>Atomic-cooling halo</a:t>
            </a:r>
            <a:endParaRPr lang="en-US" sz="2400" b="1" dirty="0"/>
          </a:p>
        </p:txBody>
      </p:sp>
      <p:sp>
        <p:nvSpPr>
          <p:cNvPr id="5" name="Rectangle 4"/>
          <p:cNvSpPr/>
          <p:nvPr/>
        </p:nvSpPr>
        <p:spPr>
          <a:xfrm>
            <a:off x="4447602" y="4369330"/>
            <a:ext cx="4064396" cy="830997"/>
          </a:xfrm>
          <a:prstGeom prst="rect">
            <a:avLst/>
          </a:prstGeom>
        </p:spPr>
        <p:txBody>
          <a:bodyPr wrap="square">
            <a:spAutoFit/>
          </a:bodyPr>
          <a:lstStyle/>
          <a:p>
            <a:pPr marL="800100" lvl="1" indent="-342900">
              <a:buFont typeface="Arial"/>
              <a:buChar char="•"/>
            </a:pPr>
            <a:r>
              <a:rPr lang="en-US" sz="2400" b="1" dirty="0"/>
              <a:t>Strong Lyman-Werner</a:t>
            </a:r>
            <a:br>
              <a:rPr lang="en-US" sz="2400" b="1" dirty="0"/>
            </a:br>
            <a:r>
              <a:rPr lang="en-US" sz="2400" b="1" dirty="0"/>
              <a:t>(</a:t>
            </a:r>
            <a:r>
              <a:rPr lang="en-US" sz="2400" b="1" dirty="0">
                <a:latin typeface="Cambria Math"/>
                <a:cs typeface="Cambria Math"/>
              </a:rPr>
              <a:t>11.2 </a:t>
            </a:r>
            <a:r>
              <a:rPr lang="en-US" sz="2400" b="1" dirty="0" err="1">
                <a:latin typeface="Cambria Math"/>
                <a:cs typeface="Cambria Math"/>
              </a:rPr>
              <a:t>eV</a:t>
            </a:r>
            <a:r>
              <a:rPr lang="en-US" sz="2400" b="1" dirty="0">
                <a:latin typeface="Cambria Math"/>
                <a:cs typeface="Cambria Math"/>
              </a:rPr>
              <a:t> – 13.6 </a:t>
            </a:r>
            <a:r>
              <a:rPr lang="en-US" sz="2400" b="1" dirty="0" err="1">
                <a:latin typeface="Cambria Math"/>
                <a:cs typeface="Cambria Math"/>
              </a:rPr>
              <a:t>eV</a:t>
            </a:r>
            <a:r>
              <a:rPr lang="en-US" sz="2400" b="1" dirty="0"/>
              <a:t>) flux</a:t>
            </a:r>
          </a:p>
        </p:txBody>
      </p:sp>
      <p:sp>
        <p:nvSpPr>
          <p:cNvPr id="20" name="Rectangle 19"/>
          <p:cNvSpPr/>
          <p:nvPr/>
        </p:nvSpPr>
        <p:spPr>
          <a:xfrm>
            <a:off x="4433588" y="2365194"/>
            <a:ext cx="4572000" cy="461665"/>
          </a:xfrm>
          <a:prstGeom prst="rect">
            <a:avLst/>
          </a:prstGeom>
        </p:spPr>
        <p:txBody>
          <a:bodyPr>
            <a:spAutoFit/>
          </a:bodyPr>
          <a:lstStyle/>
          <a:p>
            <a:pPr marL="800100" lvl="1" indent="-342900">
              <a:buFont typeface="Arial"/>
              <a:buChar char="•"/>
            </a:pPr>
            <a:r>
              <a:rPr lang="en-US" sz="2400" b="1" dirty="0"/>
              <a:t>Metal-free </a:t>
            </a:r>
            <a:r>
              <a:rPr lang="en-US" sz="2400" b="1" dirty="0" smtClean="0"/>
              <a:t>gas</a:t>
            </a:r>
            <a:endParaRPr lang="en-US" sz="2400" b="1" dirty="0"/>
          </a:p>
        </p:txBody>
      </p:sp>
      <p:sp>
        <p:nvSpPr>
          <p:cNvPr id="21" name="TextBox 20"/>
          <p:cNvSpPr txBox="1"/>
          <p:nvPr/>
        </p:nvSpPr>
        <p:spPr>
          <a:xfrm>
            <a:off x="54048" y="1358737"/>
            <a:ext cx="4493327" cy="461665"/>
          </a:xfrm>
          <a:prstGeom prst="rect">
            <a:avLst/>
          </a:prstGeom>
          <a:noFill/>
        </p:spPr>
        <p:txBody>
          <a:bodyPr wrap="square" rtlCol="0">
            <a:spAutoFit/>
          </a:bodyPr>
          <a:lstStyle/>
          <a:p>
            <a:pPr algn="ctr"/>
            <a:r>
              <a:rPr lang="en-US" sz="2400" b="1" dirty="0" smtClean="0">
                <a:solidFill>
                  <a:srgbClr val="008000"/>
                </a:solidFill>
              </a:rPr>
              <a:t>Main proposed mechanisms:</a:t>
            </a:r>
            <a:endParaRPr lang="en-US" sz="2400" b="1" dirty="0">
              <a:solidFill>
                <a:srgbClr val="008000"/>
              </a:solidFill>
            </a:endParaRPr>
          </a:p>
        </p:txBody>
      </p:sp>
      <p:sp>
        <p:nvSpPr>
          <p:cNvPr id="22" name="TextBox 21"/>
          <p:cNvSpPr txBox="1"/>
          <p:nvPr/>
        </p:nvSpPr>
        <p:spPr>
          <a:xfrm>
            <a:off x="-124900" y="4983154"/>
            <a:ext cx="4542720" cy="830997"/>
          </a:xfrm>
          <a:prstGeom prst="rect">
            <a:avLst/>
          </a:prstGeom>
          <a:noFill/>
        </p:spPr>
        <p:txBody>
          <a:bodyPr wrap="square" rtlCol="0">
            <a:spAutoFit/>
          </a:bodyPr>
          <a:lstStyle/>
          <a:p>
            <a:pPr marL="800100" lvl="1" indent="-342900">
              <a:buFont typeface="Arial"/>
              <a:buChar char="•"/>
            </a:pPr>
            <a:r>
              <a:rPr lang="en-US" sz="2400" b="1" dirty="0" smtClean="0"/>
              <a:t>Collisions in a Pop III cluster</a:t>
            </a:r>
          </a:p>
        </p:txBody>
      </p:sp>
      <p:sp>
        <p:nvSpPr>
          <p:cNvPr id="24" name="Rectangle 23"/>
          <p:cNvSpPr/>
          <p:nvPr/>
        </p:nvSpPr>
        <p:spPr>
          <a:xfrm>
            <a:off x="165922" y="1167941"/>
            <a:ext cx="4252383" cy="551802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38412" y="2429399"/>
            <a:ext cx="4572000" cy="830997"/>
          </a:xfrm>
          <a:prstGeom prst="rect">
            <a:avLst/>
          </a:prstGeom>
        </p:spPr>
        <p:txBody>
          <a:bodyPr>
            <a:spAutoFit/>
          </a:bodyPr>
          <a:lstStyle/>
          <a:p>
            <a:pPr marL="800100" lvl="1" indent="-342900">
              <a:buFont typeface="Arial"/>
              <a:buChar char="•"/>
            </a:pPr>
            <a:r>
              <a:rPr lang="en-US" sz="2400" b="1" dirty="0" smtClean="0"/>
              <a:t>Direct Collapse Black Hole</a:t>
            </a:r>
            <a:br>
              <a:rPr lang="en-US" sz="2400" b="1" dirty="0" smtClean="0"/>
            </a:br>
            <a:r>
              <a:rPr lang="en-US" sz="2400" b="1" dirty="0" smtClean="0"/>
              <a:t>(DCBH)</a:t>
            </a:r>
            <a:endParaRPr lang="en-US" sz="2400" b="1" dirty="0"/>
          </a:p>
        </p:txBody>
      </p:sp>
      <p:sp>
        <p:nvSpPr>
          <p:cNvPr id="26" name="Rectangle 25"/>
          <p:cNvSpPr/>
          <p:nvPr/>
        </p:nvSpPr>
        <p:spPr>
          <a:xfrm>
            <a:off x="-111388" y="3567761"/>
            <a:ext cx="4572000" cy="830997"/>
          </a:xfrm>
          <a:prstGeom prst="rect">
            <a:avLst/>
          </a:prstGeom>
        </p:spPr>
        <p:txBody>
          <a:bodyPr>
            <a:spAutoFit/>
          </a:bodyPr>
          <a:lstStyle/>
          <a:p>
            <a:pPr marL="800100" lvl="1" indent="-342900">
              <a:buFont typeface="Arial"/>
              <a:buChar char="•"/>
            </a:pPr>
            <a:r>
              <a:rPr lang="en-US" sz="2400" b="1" dirty="0" smtClean="0"/>
              <a:t>Gravitationally unstable</a:t>
            </a:r>
            <a:r>
              <a:rPr lang="en-US" sz="2400" b="1" dirty="0"/>
              <a:t/>
            </a:r>
            <a:br>
              <a:rPr lang="en-US" sz="2400" b="1" dirty="0"/>
            </a:br>
            <a:r>
              <a:rPr lang="en-US" sz="2400" b="1" dirty="0" smtClean="0"/>
              <a:t>disk in low-</a:t>
            </a:r>
            <a:r>
              <a:rPr lang="en-US" sz="2400" b="1" dirty="0" err="1" smtClean="0"/>
              <a:t>metallicity</a:t>
            </a:r>
            <a:r>
              <a:rPr lang="en-US" sz="2400" b="1" dirty="0" smtClean="0"/>
              <a:t> halo</a:t>
            </a:r>
          </a:p>
        </p:txBody>
      </p:sp>
      <p:sp>
        <p:nvSpPr>
          <p:cNvPr id="16" name="Rectangle 15"/>
          <p:cNvSpPr/>
          <p:nvPr/>
        </p:nvSpPr>
        <p:spPr>
          <a:xfrm>
            <a:off x="-138412" y="2420397"/>
            <a:ext cx="4572000" cy="830997"/>
          </a:xfrm>
          <a:prstGeom prst="rect">
            <a:avLst/>
          </a:prstGeom>
        </p:spPr>
        <p:txBody>
          <a:bodyPr>
            <a:spAutoFit/>
          </a:bodyPr>
          <a:lstStyle/>
          <a:p>
            <a:pPr marL="800100" lvl="1" indent="-342900">
              <a:buFont typeface="Arial"/>
              <a:buChar char="•"/>
            </a:pPr>
            <a:r>
              <a:rPr lang="en-US" sz="2400" b="1" dirty="0" smtClean="0">
                <a:solidFill>
                  <a:srgbClr val="FF0000"/>
                </a:solidFill>
              </a:rPr>
              <a:t>Direct Collapse Black Hole</a:t>
            </a:r>
            <a:r>
              <a:rPr lang="en-US" sz="2400" b="1" dirty="0">
                <a:solidFill>
                  <a:srgbClr val="FF0000"/>
                </a:solidFill>
              </a:rPr>
              <a:t/>
            </a:r>
            <a:br>
              <a:rPr lang="en-US" sz="2400" b="1" dirty="0">
                <a:solidFill>
                  <a:srgbClr val="FF0000"/>
                </a:solidFill>
              </a:rPr>
            </a:br>
            <a:r>
              <a:rPr lang="en-US" sz="2400" b="1" dirty="0" smtClean="0">
                <a:solidFill>
                  <a:srgbClr val="FF0000"/>
                </a:solidFill>
              </a:rPr>
              <a:t>(DCBH)</a:t>
            </a:r>
          </a:p>
        </p:txBody>
      </p:sp>
      <p:pic>
        <p:nvPicPr>
          <p:cNvPr id="4" name="Picture 3" descr="h-840-bh_seeds_illD.jpg"/>
          <p:cNvPicPr>
            <a:picLocks noChangeAspect="1"/>
          </p:cNvPicPr>
          <p:nvPr/>
        </p:nvPicPr>
        <p:blipFill rotWithShape="1">
          <a:blip r:embed="rId3">
            <a:extLst>
              <a:ext uri="{28A0092B-C50C-407E-A947-70E740481C1C}">
                <a14:useLocalDpi xmlns:a14="http://schemas.microsoft.com/office/drawing/2010/main" val="0"/>
              </a:ext>
            </a:extLst>
          </a:blip>
          <a:srcRect l="7529" r="8824"/>
          <a:stretch/>
        </p:blipFill>
        <p:spPr>
          <a:xfrm>
            <a:off x="177167" y="2415889"/>
            <a:ext cx="4251898" cy="3289065"/>
          </a:xfrm>
          <a:prstGeom prst="rect">
            <a:avLst/>
          </a:prstGeom>
        </p:spPr>
      </p:pic>
      <p:sp>
        <p:nvSpPr>
          <p:cNvPr id="17" name="Rectangle 16"/>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6" name="Rectangle 5"/>
          <p:cNvSpPr/>
          <p:nvPr/>
        </p:nvSpPr>
        <p:spPr>
          <a:xfrm>
            <a:off x="0" y="230136"/>
            <a:ext cx="9144000" cy="754053"/>
          </a:xfrm>
          <a:prstGeom prst="rect">
            <a:avLst/>
          </a:prstGeom>
        </p:spPr>
        <p:txBody>
          <a:bodyPr wrap="square">
            <a:spAutoFit/>
          </a:bodyPr>
          <a:lstStyle/>
          <a:p>
            <a:pPr algn="ctr"/>
            <a:r>
              <a:rPr lang="en-US" sz="4300" b="1" dirty="0"/>
              <a:t>Making a Massive </a:t>
            </a:r>
            <a:r>
              <a:rPr lang="en-US" sz="4300" b="1" dirty="0" smtClean="0"/>
              <a:t>Seed</a:t>
            </a:r>
            <a:endParaRPr lang="en-US" sz="4300" b="1" dirty="0"/>
          </a:p>
        </p:txBody>
      </p:sp>
    </p:spTree>
    <p:extLst>
      <p:ext uri="{BB962C8B-B14F-4D97-AF65-F5344CB8AC3E}">
        <p14:creationId xmlns:p14="http://schemas.microsoft.com/office/powerpoint/2010/main" val="56334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P spid="14" grpId="0"/>
      <p:bldP spid="5" grpId="0"/>
      <p:bldP spid="20" grpId="0"/>
      <p:bldP spid="21" grpId="0"/>
      <p:bldP spid="21" grpId="1"/>
      <p:bldP spid="22" grpId="0"/>
      <p:bldP spid="22" grpId="1"/>
      <p:bldP spid="24" grpId="0" animBg="1"/>
      <p:bldP spid="24" grpId="1" animBg="1"/>
      <p:bldP spid="25" grpId="0"/>
      <p:bldP spid="25" grpId="1"/>
      <p:bldP spid="26" grpId="0"/>
      <p:bldP spid="26" grpId="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5921" y="1368673"/>
            <a:ext cx="8853351" cy="1277766"/>
          </a:xfrm>
          <a:prstGeom prst="rect">
            <a:avLst/>
          </a:prstGeom>
          <a:noFill/>
          <a:ln w="38100" cmpd="sng">
            <a:solidFill>
              <a:srgbClr val="005FCA"/>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smtClean="0">
              <a:solidFill>
                <a:schemeClr val="tx1"/>
              </a:solidFill>
            </a:endParaRPr>
          </a:p>
          <a:p>
            <a:pPr algn="ctr"/>
            <a:endParaRPr lang="en-US" sz="2400" b="1" dirty="0">
              <a:solidFill>
                <a:schemeClr val="tx1"/>
              </a:solidFill>
            </a:endParaRPr>
          </a:p>
        </p:txBody>
      </p:sp>
      <p:sp>
        <p:nvSpPr>
          <p:cNvPr id="11" name="Rectangle 10"/>
          <p:cNvSpPr/>
          <p:nvPr/>
        </p:nvSpPr>
        <p:spPr>
          <a:xfrm>
            <a:off x="165921" y="3213435"/>
            <a:ext cx="8853351" cy="1287887"/>
          </a:xfrm>
          <a:prstGeom prst="rect">
            <a:avLst/>
          </a:prstGeom>
          <a:noFill/>
          <a:ln w="38100" cmpd="sng">
            <a:solidFill>
              <a:srgbClr val="E2590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endParaRPr>
          </a:p>
        </p:txBody>
      </p:sp>
      <p:sp>
        <p:nvSpPr>
          <p:cNvPr id="6" name="TextBox 5"/>
          <p:cNvSpPr txBox="1"/>
          <p:nvPr/>
        </p:nvSpPr>
        <p:spPr>
          <a:xfrm>
            <a:off x="277794" y="5002009"/>
            <a:ext cx="5607329" cy="830997"/>
          </a:xfrm>
          <a:prstGeom prst="rect">
            <a:avLst/>
          </a:prstGeom>
          <a:noFill/>
        </p:spPr>
        <p:txBody>
          <a:bodyPr wrap="square" rtlCol="0">
            <a:spAutoFit/>
          </a:bodyPr>
          <a:lstStyle/>
          <a:p>
            <a:pPr algn="ctr"/>
            <a:r>
              <a:rPr lang="en-US" sz="2400" b="1" u="sng" dirty="0" smtClean="0"/>
              <a:t>Our Approach: </a:t>
            </a:r>
          </a:p>
          <a:p>
            <a:pPr algn="ctr"/>
            <a:r>
              <a:rPr lang="en-US" sz="2400" b="1" u="sng" dirty="0" smtClean="0"/>
              <a:t>Analytical + Numerical</a:t>
            </a:r>
          </a:p>
        </p:txBody>
      </p:sp>
      <p:pic>
        <p:nvPicPr>
          <p:cNvPr id="2" name="Picture 1" descr="G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467" y="4664260"/>
            <a:ext cx="2986072" cy="1974233"/>
          </a:xfrm>
          <a:prstGeom prst="rect">
            <a:avLst/>
          </a:prstGeom>
        </p:spPr>
      </p:pic>
      <p:sp>
        <p:nvSpPr>
          <p:cNvPr id="8" name="Rectangle 7"/>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
        <p:nvSpPr>
          <p:cNvPr id="4" name="Rectangle 3"/>
          <p:cNvSpPr/>
          <p:nvPr/>
        </p:nvSpPr>
        <p:spPr>
          <a:xfrm>
            <a:off x="0" y="256636"/>
            <a:ext cx="9144000" cy="754053"/>
          </a:xfrm>
          <a:prstGeom prst="rect">
            <a:avLst/>
          </a:prstGeom>
        </p:spPr>
        <p:txBody>
          <a:bodyPr wrap="square">
            <a:spAutoFit/>
          </a:bodyPr>
          <a:lstStyle/>
          <a:p>
            <a:pPr algn="ctr"/>
            <a:r>
              <a:rPr lang="en-US" sz="4300" b="1" dirty="0"/>
              <a:t>Key Questions</a:t>
            </a:r>
          </a:p>
        </p:txBody>
      </p:sp>
      <p:sp>
        <p:nvSpPr>
          <p:cNvPr id="5" name="Rectangle 4"/>
          <p:cNvSpPr/>
          <p:nvPr/>
        </p:nvSpPr>
        <p:spPr>
          <a:xfrm>
            <a:off x="165921" y="1446111"/>
            <a:ext cx="8853351" cy="1200328"/>
          </a:xfrm>
          <a:prstGeom prst="rect">
            <a:avLst/>
          </a:prstGeom>
        </p:spPr>
        <p:txBody>
          <a:bodyPr wrap="square">
            <a:spAutoFit/>
          </a:bodyPr>
          <a:lstStyle/>
          <a:p>
            <a:pPr algn="ctr"/>
            <a:r>
              <a:rPr lang="en-US" sz="2400" b="1" dirty="0"/>
              <a:t>THE </a:t>
            </a:r>
            <a:r>
              <a:rPr lang="en-US" sz="2400" b="1" dirty="0">
                <a:solidFill>
                  <a:srgbClr val="005FCA"/>
                </a:solidFill>
              </a:rPr>
              <a:t>SPECTRUM </a:t>
            </a:r>
            <a:r>
              <a:rPr lang="en-US" sz="2400" b="1" dirty="0"/>
              <a:t>OF THE FIRST BLACK HOLES</a:t>
            </a:r>
          </a:p>
          <a:p>
            <a:pPr marL="342900" indent="-342900">
              <a:buFont typeface="Arial"/>
              <a:buChar char="•"/>
            </a:pPr>
            <a:r>
              <a:rPr lang="en-US" sz="2400" b="1" dirty="0"/>
              <a:t>What are the emission characteristics of DCBHs?</a:t>
            </a:r>
          </a:p>
          <a:p>
            <a:pPr marL="342900" indent="-342900">
              <a:buFont typeface="Arial"/>
              <a:buChar char="•"/>
            </a:pPr>
            <a:r>
              <a:rPr lang="en-US" sz="2400" b="1" dirty="0"/>
              <a:t>Dependence of the DCBH emission on accretion physics</a:t>
            </a:r>
            <a:r>
              <a:rPr lang="en-US" sz="2400" b="1" dirty="0" smtClean="0"/>
              <a:t>.</a:t>
            </a:r>
          </a:p>
        </p:txBody>
      </p:sp>
      <p:sp>
        <p:nvSpPr>
          <p:cNvPr id="7" name="Rectangle 6"/>
          <p:cNvSpPr/>
          <p:nvPr/>
        </p:nvSpPr>
        <p:spPr>
          <a:xfrm>
            <a:off x="165921" y="3305334"/>
            <a:ext cx="8853351" cy="1200329"/>
          </a:xfrm>
          <a:prstGeom prst="rect">
            <a:avLst/>
          </a:prstGeom>
        </p:spPr>
        <p:txBody>
          <a:bodyPr wrap="square">
            <a:spAutoFit/>
          </a:bodyPr>
          <a:lstStyle/>
          <a:p>
            <a:pPr algn="ctr"/>
            <a:r>
              <a:rPr lang="en-US" sz="2400" b="1" dirty="0"/>
              <a:t>THE </a:t>
            </a:r>
            <a:r>
              <a:rPr lang="en-US" sz="2400" b="1" dirty="0">
                <a:solidFill>
                  <a:srgbClr val="E25901"/>
                </a:solidFill>
              </a:rPr>
              <a:t>DETECTION</a:t>
            </a:r>
            <a:r>
              <a:rPr lang="en-US" sz="2400" b="1" dirty="0">
                <a:solidFill>
                  <a:srgbClr val="C24B01"/>
                </a:solidFill>
              </a:rPr>
              <a:t> </a:t>
            </a:r>
            <a:r>
              <a:rPr lang="en-US" sz="2400" b="1" dirty="0"/>
              <a:t>OF THE FIRST BLACK HOLES</a:t>
            </a:r>
          </a:p>
          <a:p>
            <a:pPr marL="342900" indent="-342900">
              <a:buFont typeface="Arial"/>
              <a:buChar char="•"/>
            </a:pPr>
            <a:r>
              <a:rPr lang="en-US" sz="2400" b="1" dirty="0"/>
              <a:t>Are they observable by current and/or future observatories?</a:t>
            </a:r>
          </a:p>
          <a:p>
            <a:pPr marL="342900" indent="-342900">
              <a:buFont typeface="Arial"/>
              <a:buChar char="•"/>
            </a:pPr>
            <a:r>
              <a:rPr lang="en-US" sz="2400" b="1" dirty="0"/>
              <a:t>Survey strategies to find them: the role of HST and JWST</a:t>
            </a:r>
          </a:p>
        </p:txBody>
      </p:sp>
    </p:spTree>
    <p:extLst>
      <p:ext uri="{BB962C8B-B14F-4D97-AF65-F5344CB8AC3E}">
        <p14:creationId xmlns:p14="http://schemas.microsoft.com/office/powerpoint/2010/main" val="849326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57" r="2547" b="17082"/>
          <a:stretch/>
        </p:blipFill>
        <p:spPr>
          <a:xfrm>
            <a:off x="596900" y="1295231"/>
            <a:ext cx="8077200" cy="4724569"/>
          </a:xfrm>
          <a:prstGeom prst="rect">
            <a:avLst/>
          </a:prstGeom>
        </p:spPr>
      </p:pic>
      <p:sp>
        <p:nvSpPr>
          <p:cNvPr id="3" name="Rectangle 2"/>
          <p:cNvSpPr/>
          <p:nvPr/>
        </p:nvSpPr>
        <p:spPr>
          <a:xfrm>
            <a:off x="0" y="399793"/>
            <a:ext cx="9144000" cy="754053"/>
          </a:xfrm>
          <a:prstGeom prst="rect">
            <a:avLst/>
          </a:prstGeom>
        </p:spPr>
        <p:txBody>
          <a:bodyPr wrap="square">
            <a:spAutoFit/>
          </a:bodyPr>
          <a:lstStyle/>
          <a:p>
            <a:pPr algn="ctr"/>
            <a:r>
              <a:rPr lang="en-US" sz="4300" b="1" dirty="0" smtClean="0"/>
              <a:t>Spectroscopy </a:t>
            </a:r>
            <a:r>
              <a:rPr lang="en-US" sz="4300" b="1" dirty="0" err="1" smtClean="0"/>
              <a:t>vs</a:t>
            </a:r>
            <a:r>
              <a:rPr lang="en-US" sz="4300" b="1" dirty="0" smtClean="0"/>
              <a:t> Photometry</a:t>
            </a:r>
            <a:endParaRPr lang="en-US" sz="4300" dirty="0"/>
          </a:p>
        </p:txBody>
      </p:sp>
      <p:sp>
        <p:nvSpPr>
          <p:cNvPr id="2" name="Rectangle 1"/>
          <p:cNvSpPr/>
          <p:nvPr/>
        </p:nvSpPr>
        <p:spPr>
          <a:xfrm>
            <a:off x="3200400" y="3390900"/>
            <a:ext cx="609600" cy="1981200"/>
          </a:xfrm>
          <a:prstGeom prst="rect">
            <a:avLst/>
          </a:prstGeom>
          <a:solidFill>
            <a:srgbClr val="7FB7FF">
              <a:alpha val="24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3403600" y="3684615"/>
            <a:ext cx="254000" cy="254000"/>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58000" y="3390900"/>
            <a:ext cx="609600" cy="2008215"/>
          </a:xfrm>
          <a:prstGeom prst="rect">
            <a:avLst/>
          </a:prstGeom>
          <a:solidFill>
            <a:srgbClr val="FF0000">
              <a:alpha val="2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H="1">
            <a:off x="7048500" y="4586315"/>
            <a:ext cx="254000" cy="254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784282" y="3495730"/>
            <a:ext cx="479618" cy="584776"/>
          </a:xfrm>
          <a:prstGeom prst="rect">
            <a:avLst/>
          </a:prstGeom>
          <a:noFill/>
        </p:spPr>
        <p:txBody>
          <a:bodyPr wrap="none" rtlCol="0">
            <a:spAutoFit/>
          </a:bodyPr>
          <a:lstStyle/>
          <a:p>
            <a:r>
              <a:rPr lang="en-US" sz="3200" b="1" dirty="0" smtClean="0">
                <a:solidFill>
                  <a:srgbClr val="005FCA"/>
                </a:solidFill>
              </a:rPr>
              <a:t>A</a:t>
            </a:r>
            <a:endParaRPr lang="en-US" sz="3200" b="1" dirty="0">
              <a:solidFill>
                <a:srgbClr val="005FCA"/>
              </a:solidFill>
            </a:endParaRPr>
          </a:p>
        </p:txBody>
      </p:sp>
      <p:sp>
        <p:nvSpPr>
          <p:cNvPr id="15" name="TextBox 14"/>
          <p:cNvSpPr txBox="1"/>
          <p:nvPr/>
        </p:nvSpPr>
        <p:spPr>
          <a:xfrm>
            <a:off x="6358716" y="4383898"/>
            <a:ext cx="461184" cy="584776"/>
          </a:xfrm>
          <a:prstGeom prst="rect">
            <a:avLst/>
          </a:prstGeom>
          <a:noFill/>
        </p:spPr>
        <p:txBody>
          <a:bodyPr wrap="none" rtlCol="0">
            <a:spAutoFit/>
          </a:bodyPr>
          <a:lstStyle/>
          <a:p>
            <a:r>
              <a:rPr lang="en-US" sz="3200" b="1" dirty="0" smtClean="0">
                <a:solidFill>
                  <a:srgbClr val="FF0000"/>
                </a:solidFill>
              </a:rPr>
              <a:t>B</a:t>
            </a:r>
            <a:endParaRPr lang="en-US" sz="3200" b="1" dirty="0">
              <a:solidFill>
                <a:srgbClr val="FF0000"/>
              </a:solidFill>
            </a:endParaRPr>
          </a:p>
        </p:txBody>
      </p:sp>
      <p:sp>
        <p:nvSpPr>
          <p:cNvPr id="13" name="TextBox 12"/>
          <p:cNvSpPr txBox="1"/>
          <p:nvPr/>
        </p:nvSpPr>
        <p:spPr>
          <a:xfrm>
            <a:off x="1558187" y="6128147"/>
            <a:ext cx="2452189" cy="523220"/>
          </a:xfrm>
          <a:prstGeom prst="rect">
            <a:avLst/>
          </a:prstGeom>
          <a:noFill/>
        </p:spPr>
        <p:txBody>
          <a:bodyPr wrap="none" rtlCol="0">
            <a:spAutoFit/>
          </a:bodyPr>
          <a:lstStyle/>
          <a:p>
            <a:r>
              <a:rPr lang="en-US" sz="2800" dirty="0" smtClean="0"/>
              <a:t>COLOR = </a:t>
            </a:r>
            <a:r>
              <a:rPr lang="en-US" sz="2800" b="1" dirty="0" smtClean="0">
                <a:solidFill>
                  <a:srgbClr val="0000FF"/>
                </a:solidFill>
              </a:rPr>
              <a:t>A</a:t>
            </a:r>
            <a:r>
              <a:rPr lang="en-US" sz="2800" dirty="0" smtClean="0"/>
              <a:t>/</a:t>
            </a:r>
            <a:r>
              <a:rPr lang="en-US" sz="2800" b="1" dirty="0" smtClean="0">
                <a:solidFill>
                  <a:srgbClr val="FF0000"/>
                </a:solidFill>
              </a:rPr>
              <a:t>B</a:t>
            </a:r>
            <a:endParaRPr lang="en-US" sz="2800" b="1" dirty="0">
              <a:solidFill>
                <a:srgbClr val="FF0000"/>
              </a:solidFill>
            </a:endParaRPr>
          </a:p>
        </p:txBody>
      </p:sp>
      <p:sp>
        <p:nvSpPr>
          <p:cNvPr id="16" name="TextBox 15"/>
          <p:cNvSpPr txBox="1"/>
          <p:nvPr/>
        </p:nvSpPr>
        <p:spPr>
          <a:xfrm>
            <a:off x="5406154" y="6189702"/>
            <a:ext cx="2175746" cy="461665"/>
          </a:xfrm>
          <a:prstGeom prst="rect">
            <a:avLst/>
          </a:prstGeom>
          <a:noFill/>
        </p:spPr>
        <p:txBody>
          <a:bodyPr wrap="none" rtlCol="0">
            <a:spAutoFit/>
          </a:bodyPr>
          <a:lstStyle/>
          <a:p>
            <a:r>
              <a:rPr lang="en-US" sz="2400" dirty="0" smtClean="0"/>
              <a:t>This star is </a:t>
            </a:r>
            <a:r>
              <a:rPr lang="en-US" sz="2400" b="1" dirty="0" smtClean="0">
                <a:solidFill>
                  <a:srgbClr val="0000FF"/>
                </a:solidFill>
              </a:rPr>
              <a:t>blue</a:t>
            </a:r>
            <a:r>
              <a:rPr lang="en-US" sz="2400" dirty="0" smtClean="0"/>
              <a:t>!</a:t>
            </a:r>
            <a:endParaRPr lang="en-US" sz="2400" dirty="0"/>
          </a:p>
        </p:txBody>
      </p:sp>
      <p:sp>
        <p:nvSpPr>
          <p:cNvPr id="17" name="Rectangle 16"/>
          <p:cNvSpPr/>
          <p:nvPr/>
        </p:nvSpPr>
        <p:spPr>
          <a:xfrm>
            <a:off x="0" y="30461"/>
            <a:ext cx="2021900" cy="369332"/>
          </a:xfrm>
          <a:prstGeom prst="rect">
            <a:avLst/>
          </a:prstGeom>
        </p:spPr>
        <p:txBody>
          <a:bodyPr wrap="none">
            <a:spAutoFit/>
          </a:bodyPr>
          <a:lstStyle/>
          <a:p>
            <a:r>
              <a:rPr lang="en-US" b="1" dirty="0">
                <a:solidFill>
                  <a:srgbClr val="008000"/>
                </a:solidFill>
              </a:rPr>
              <a:t>INTRODUCTION</a:t>
            </a:r>
            <a:endParaRPr lang="en-US" dirty="0"/>
          </a:p>
        </p:txBody>
      </p:sp>
    </p:spTree>
    <p:extLst>
      <p:ext uri="{BB962C8B-B14F-4D97-AF65-F5344CB8AC3E}">
        <p14:creationId xmlns:p14="http://schemas.microsoft.com/office/powerpoint/2010/main" val="3789536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2" grpId="0" animBg="1"/>
      <p:bldP spid="5" grpId="0"/>
      <p:bldP spid="15" grpId="0"/>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4429" y="1665048"/>
            <a:ext cx="0" cy="4524149"/>
          </a:xfrm>
          <a:prstGeom prst="line">
            <a:avLst/>
          </a:prstGeom>
          <a:ln w="38100"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8462" y="1434215"/>
            <a:ext cx="4150877" cy="461665"/>
          </a:xfrm>
          <a:prstGeom prst="rect">
            <a:avLst/>
          </a:prstGeom>
          <a:noFill/>
        </p:spPr>
        <p:txBody>
          <a:bodyPr wrap="square" rtlCol="0">
            <a:spAutoFit/>
          </a:bodyPr>
          <a:lstStyle/>
          <a:p>
            <a:pPr algn="ctr"/>
            <a:r>
              <a:rPr lang="en-US" sz="2400" b="1" u="sng" dirty="0" smtClean="0"/>
              <a:t>Physical Framework:</a:t>
            </a:r>
          </a:p>
        </p:txBody>
      </p:sp>
      <p:sp>
        <p:nvSpPr>
          <p:cNvPr id="22" name="TextBox 21"/>
          <p:cNvSpPr txBox="1"/>
          <p:nvPr/>
        </p:nvSpPr>
        <p:spPr>
          <a:xfrm>
            <a:off x="4574429" y="1434215"/>
            <a:ext cx="4569571" cy="461665"/>
          </a:xfrm>
          <a:prstGeom prst="rect">
            <a:avLst/>
          </a:prstGeom>
          <a:noFill/>
        </p:spPr>
        <p:txBody>
          <a:bodyPr wrap="square" rtlCol="0">
            <a:spAutoFit/>
          </a:bodyPr>
          <a:lstStyle/>
          <a:p>
            <a:pPr algn="ctr"/>
            <a:r>
              <a:rPr lang="en-US" sz="2400" b="1" u="sng" dirty="0" smtClean="0"/>
              <a:t>Numerical Framework:</a:t>
            </a:r>
          </a:p>
        </p:txBody>
      </p:sp>
      <p:pic>
        <p:nvPicPr>
          <p:cNvPr id="11" name="Picture 10"/>
          <p:cNvPicPr>
            <a:picLocks noChangeAspect="1"/>
          </p:cNvPicPr>
          <p:nvPr/>
        </p:nvPicPr>
        <p:blipFill>
          <a:blip r:embed="rId3"/>
          <a:stretch>
            <a:fillRect/>
          </a:stretch>
        </p:blipFill>
        <p:spPr>
          <a:xfrm>
            <a:off x="-520865" y="2341940"/>
            <a:ext cx="5795064" cy="4097875"/>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578" y="4273168"/>
            <a:ext cx="906616" cy="322546"/>
          </a:xfrm>
          <a:prstGeom prst="rect">
            <a:avLst/>
          </a:prstGeom>
        </p:spPr>
      </p:pic>
      <p:sp>
        <p:nvSpPr>
          <p:cNvPr id="27" name="TextBox 26"/>
          <p:cNvSpPr txBox="1"/>
          <p:nvPr/>
        </p:nvSpPr>
        <p:spPr>
          <a:xfrm>
            <a:off x="4574429" y="2086127"/>
            <a:ext cx="4569571" cy="3877985"/>
          </a:xfrm>
          <a:prstGeom prst="rect">
            <a:avLst/>
          </a:prstGeom>
          <a:noFill/>
        </p:spPr>
        <p:txBody>
          <a:bodyPr wrap="square" rtlCol="0">
            <a:spAutoFit/>
          </a:bodyPr>
          <a:lstStyle/>
          <a:p>
            <a:pPr algn="ctr"/>
            <a:r>
              <a:rPr lang="en-US" sz="2600" b="1" dirty="0" smtClean="0">
                <a:solidFill>
                  <a:srgbClr val="000090"/>
                </a:solidFill>
              </a:rPr>
              <a:t>GEMS</a:t>
            </a:r>
            <a:r>
              <a:rPr lang="en-US" sz="2600" b="1" dirty="0" smtClean="0">
                <a:solidFill>
                  <a:srgbClr val="3366FF"/>
                </a:solidFill>
              </a:rPr>
              <a:t> code</a:t>
            </a:r>
          </a:p>
          <a:p>
            <a:pPr algn="ctr"/>
            <a:r>
              <a:rPr lang="en-US" sz="2600" dirty="0" smtClean="0">
                <a:solidFill>
                  <a:srgbClr val="3366FF"/>
                </a:solidFill>
              </a:rPr>
              <a:t>(</a:t>
            </a:r>
            <a:r>
              <a:rPr lang="en-US" sz="2600" b="1" dirty="0" smtClean="0">
                <a:solidFill>
                  <a:srgbClr val="000090"/>
                </a:solidFill>
              </a:rPr>
              <a:t>G</a:t>
            </a:r>
            <a:r>
              <a:rPr lang="en-US" sz="2600" dirty="0" smtClean="0">
                <a:solidFill>
                  <a:srgbClr val="3366FF"/>
                </a:solidFill>
              </a:rPr>
              <a:t>rowth of </a:t>
            </a:r>
            <a:r>
              <a:rPr lang="en-US" sz="2600" b="1" dirty="0" smtClean="0">
                <a:solidFill>
                  <a:srgbClr val="000090"/>
                </a:solidFill>
              </a:rPr>
              <a:t>E</a:t>
            </a:r>
            <a:r>
              <a:rPr lang="en-US" sz="2600" dirty="0" smtClean="0">
                <a:solidFill>
                  <a:srgbClr val="3366FF"/>
                </a:solidFill>
              </a:rPr>
              <a:t>arly </a:t>
            </a:r>
            <a:r>
              <a:rPr lang="en-US" sz="2600" b="1" dirty="0" smtClean="0">
                <a:solidFill>
                  <a:srgbClr val="000090"/>
                </a:solidFill>
              </a:rPr>
              <a:t>M</a:t>
            </a:r>
            <a:r>
              <a:rPr lang="en-US" sz="2600" dirty="0" smtClean="0">
                <a:solidFill>
                  <a:srgbClr val="3366FF"/>
                </a:solidFill>
              </a:rPr>
              <a:t>assive </a:t>
            </a:r>
            <a:r>
              <a:rPr lang="en-US" sz="2600" b="1" dirty="0" smtClean="0">
                <a:solidFill>
                  <a:srgbClr val="000090"/>
                </a:solidFill>
              </a:rPr>
              <a:t>S</a:t>
            </a:r>
            <a:r>
              <a:rPr lang="en-US" sz="2600" dirty="0" smtClean="0">
                <a:solidFill>
                  <a:srgbClr val="3366FF"/>
                </a:solidFill>
              </a:rPr>
              <a:t>eeds):</a:t>
            </a:r>
          </a:p>
          <a:p>
            <a:pPr algn="ctr"/>
            <a:endParaRPr lang="en-US" sz="800" b="1" dirty="0" smtClean="0">
              <a:solidFill>
                <a:srgbClr val="3366FF"/>
              </a:solidFill>
            </a:endParaRPr>
          </a:p>
          <a:p>
            <a:pPr marL="342900" indent="-342900">
              <a:lnSpc>
                <a:spcPct val="130000"/>
              </a:lnSpc>
              <a:buFont typeface="Arial"/>
              <a:buChar char="•"/>
            </a:pPr>
            <a:r>
              <a:rPr lang="en-US" sz="2400" b="1" dirty="0"/>
              <a:t>Spherical </a:t>
            </a:r>
            <a:r>
              <a:rPr lang="en-US" sz="2400" b="1" dirty="0" smtClean="0"/>
              <a:t>symmetry</a:t>
            </a:r>
          </a:p>
          <a:p>
            <a:pPr marL="342900" indent="-342900">
              <a:lnSpc>
                <a:spcPct val="130000"/>
              </a:lnSpc>
              <a:buFont typeface="Arial"/>
              <a:buChar char="•"/>
            </a:pPr>
            <a:r>
              <a:rPr lang="en-US" sz="2400" b="1" dirty="0" smtClean="0"/>
              <a:t>Solves </a:t>
            </a:r>
            <a:r>
              <a:rPr lang="en-US" sz="2400" b="1" dirty="0"/>
              <a:t>Euler’s </a:t>
            </a:r>
            <a:r>
              <a:rPr lang="en-US" sz="2400" b="1" dirty="0" smtClean="0"/>
              <a:t>equations</a:t>
            </a:r>
          </a:p>
          <a:p>
            <a:pPr marL="342900" indent="-342900">
              <a:lnSpc>
                <a:spcPct val="130000"/>
              </a:lnSpc>
              <a:buFont typeface="Arial"/>
              <a:buChar char="•"/>
            </a:pPr>
            <a:r>
              <a:rPr lang="en-US" sz="2400" b="1" dirty="0" smtClean="0"/>
              <a:t>Solves Radiation Transfer</a:t>
            </a:r>
          </a:p>
          <a:p>
            <a:pPr marL="342900" indent="-342900">
              <a:lnSpc>
                <a:spcPct val="130000"/>
              </a:lnSpc>
              <a:buFont typeface="Arial"/>
              <a:buChar char="•"/>
            </a:pPr>
            <a:r>
              <a:rPr lang="en-US" sz="2400" b="1" dirty="0" smtClean="0"/>
              <a:t>Cooling terms: atomic</a:t>
            </a:r>
          </a:p>
          <a:p>
            <a:pPr marL="342900" indent="-342900">
              <a:lnSpc>
                <a:spcPct val="130000"/>
              </a:lnSpc>
              <a:buFont typeface="Arial"/>
              <a:buChar char="•"/>
            </a:pPr>
            <a:r>
              <a:rPr lang="en-US" sz="2400" b="1" dirty="0" smtClean="0"/>
              <a:t>Opacity terms: Thomson (main) and electronic transitions</a:t>
            </a:r>
            <a:endParaRPr lang="en-US" sz="2400" b="1" baseline="40000" dirty="0" smtClean="0">
              <a:latin typeface="Cambria Math"/>
              <a:cs typeface="Cambria Math"/>
            </a:endParaRPr>
          </a:p>
        </p:txBody>
      </p:sp>
      <p:sp>
        <p:nvSpPr>
          <p:cNvPr id="15" name="TextBox 14"/>
          <p:cNvSpPr txBox="1"/>
          <p:nvPr/>
        </p:nvSpPr>
        <p:spPr>
          <a:xfrm>
            <a:off x="6346389" y="5989142"/>
            <a:ext cx="2842395" cy="400110"/>
          </a:xfrm>
          <a:prstGeom prst="rect">
            <a:avLst/>
          </a:prstGeom>
          <a:noFill/>
        </p:spPr>
        <p:txBody>
          <a:bodyPr wrap="none" rtlCol="0">
            <a:spAutoFit/>
          </a:bodyPr>
          <a:lstStyle/>
          <a:p>
            <a:r>
              <a:rPr lang="en-US" sz="2000" b="1" dirty="0" smtClean="0"/>
              <a:t>(</a:t>
            </a:r>
            <a:r>
              <a:rPr lang="en-US" sz="2000" b="1" dirty="0" err="1" smtClean="0"/>
              <a:t>Pacucci</a:t>
            </a:r>
            <a:r>
              <a:rPr lang="en-US" sz="2000" b="1" dirty="0" smtClean="0"/>
              <a:t> &amp; Ferrara, 2014)</a:t>
            </a:r>
            <a:endParaRPr lang="en-US" sz="2000" b="1" dirty="0"/>
          </a:p>
        </p:txBody>
      </p:sp>
      <p:sp>
        <p:nvSpPr>
          <p:cNvPr id="2" name="TextBox 1"/>
          <p:cNvSpPr txBox="1"/>
          <p:nvPr/>
        </p:nvSpPr>
        <p:spPr>
          <a:xfrm>
            <a:off x="296683" y="6278137"/>
            <a:ext cx="4022656" cy="400110"/>
          </a:xfrm>
          <a:prstGeom prst="rect">
            <a:avLst/>
          </a:prstGeom>
          <a:noFill/>
        </p:spPr>
        <p:txBody>
          <a:bodyPr wrap="none" rtlCol="0">
            <a:spAutoFit/>
          </a:bodyPr>
          <a:lstStyle/>
          <a:p>
            <a:r>
              <a:rPr lang="en-US" sz="2000" b="1" u="sng" dirty="0" smtClean="0"/>
              <a:t>We do not model the seed formation</a:t>
            </a:r>
            <a:endParaRPr lang="en-US" sz="2000" b="1" u="sng" dirty="0"/>
          </a:p>
        </p:txBody>
      </p:sp>
      <p:sp>
        <p:nvSpPr>
          <p:cNvPr id="16" name="Rectangle 15"/>
          <p:cNvSpPr/>
          <p:nvPr/>
        </p:nvSpPr>
        <p:spPr>
          <a:xfrm>
            <a:off x="0" y="30461"/>
            <a:ext cx="830677" cy="369332"/>
          </a:xfrm>
          <a:prstGeom prst="rect">
            <a:avLst/>
          </a:prstGeom>
        </p:spPr>
        <p:txBody>
          <a:bodyPr wrap="none">
            <a:spAutoFit/>
          </a:bodyPr>
          <a:lstStyle/>
          <a:p>
            <a:r>
              <a:rPr lang="en-US" b="1" dirty="0" smtClean="0">
                <a:solidFill>
                  <a:srgbClr val="C00000"/>
                </a:solidFill>
              </a:rPr>
              <a:t>CODE</a:t>
            </a:r>
            <a:endParaRPr lang="en-US" dirty="0">
              <a:solidFill>
                <a:srgbClr val="C00000"/>
              </a:solidFill>
            </a:endParaRPr>
          </a:p>
        </p:txBody>
      </p:sp>
      <p:sp>
        <p:nvSpPr>
          <p:cNvPr id="3" name="Rectangle 2"/>
          <p:cNvSpPr/>
          <p:nvPr/>
        </p:nvSpPr>
        <p:spPr>
          <a:xfrm>
            <a:off x="0" y="319341"/>
            <a:ext cx="9144000" cy="754053"/>
          </a:xfrm>
          <a:prstGeom prst="rect">
            <a:avLst/>
          </a:prstGeom>
        </p:spPr>
        <p:txBody>
          <a:bodyPr wrap="square">
            <a:spAutoFit/>
          </a:bodyPr>
          <a:lstStyle/>
          <a:p>
            <a:pPr algn="ctr"/>
            <a:r>
              <a:rPr lang="en-US" sz="4300" b="1" dirty="0"/>
              <a:t>How to Study DCBHs?</a:t>
            </a:r>
          </a:p>
        </p:txBody>
      </p:sp>
    </p:spTree>
    <p:extLst>
      <p:ext uri="{BB962C8B-B14F-4D97-AF65-F5344CB8AC3E}">
        <p14:creationId xmlns:p14="http://schemas.microsoft.com/office/powerpoint/2010/main" val="1422490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7" grpId="0"/>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ectru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091" t="3254" r="13939" b="2998"/>
          <a:stretch/>
        </p:blipFill>
        <p:spPr>
          <a:xfrm>
            <a:off x="540328" y="703200"/>
            <a:ext cx="8112164" cy="5943940"/>
          </a:xfrm>
          <a:prstGeom prst="rect">
            <a:avLst/>
          </a:prstGeom>
        </p:spPr>
      </p:pic>
      <p:sp>
        <p:nvSpPr>
          <p:cNvPr id="2" name="TextBox 1"/>
          <p:cNvSpPr txBox="1"/>
          <p:nvPr/>
        </p:nvSpPr>
        <p:spPr>
          <a:xfrm>
            <a:off x="2051708" y="5062112"/>
            <a:ext cx="1813317" cy="400110"/>
          </a:xfrm>
          <a:prstGeom prst="rect">
            <a:avLst/>
          </a:prstGeom>
          <a:noFill/>
        </p:spPr>
        <p:txBody>
          <a:bodyPr wrap="none" rtlCol="0">
            <a:spAutoFit/>
          </a:bodyPr>
          <a:lstStyle/>
          <a:p>
            <a:r>
              <a:rPr lang="en-US" sz="2000" b="1" u="sng" dirty="0" smtClean="0"/>
              <a:t>Zero </a:t>
            </a:r>
            <a:r>
              <a:rPr lang="en-US" sz="2000" b="1" u="sng" dirty="0" err="1" smtClean="0"/>
              <a:t>metallicity</a:t>
            </a:r>
            <a:endParaRPr lang="en-US" sz="2000" b="1" u="sng" dirty="0"/>
          </a:p>
        </p:txBody>
      </p:sp>
      <p:sp>
        <p:nvSpPr>
          <p:cNvPr id="5" name="Rectangle 4"/>
          <p:cNvSpPr/>
          <p:nvPr/>
        </p:nvSpPr>
        <p:spPr>
          <a:xfrm>
            <a:off x="0" y="30461"/>
            <a:ext cx="1419363" cy="369332"/>
          </a:xfrm>
          <a:prstGeom prst="rect">
            <a:avLst/>
          </a:prstGeom>
        </p:spPr>
        <p:txBody>
          <a:bodyPr wrap="none">
            <a:spAutoFit/>
          </a:bodyPr>
          <a:lstStyle/>
          <a:p>
            <a:r>
              <a:rPr lang="en-US" b="1" dirty="0" smtClean="0">
                <a:solidFill>
                  <a:srgbClr val="005FCA"/>
                </a:solidFill>
              </a:rPr>
              <a:t>SPECTRUM</a:t>
            </a:r>
            <a:endParaRPr lang="en-US" dirty="0">
              <a:solidFill>
                <a:srgbClr val="005FCA"/>
              </a:solidFill>
            </a:endParaRPr>
          </a:p>
        </p:txBody>
      </p:sp>
      <p:sp>
        <p:nvSpPr>
          <p:cNvPr id="6" name="Rectangle 5"/>
          <p:cNvSpPr/>
          <p:nvPr/>
        </p:nvSpPr>
        <p:spPr>
          <a:xfrm>
            <a:off x="0" y="11983"/>
            <a:ext cx="9144000" cy="754053"/>
          </a:xfrm>
          <a:prstGeom prst="rect">
            <a:avLst/>
          </a:prstGeom>
        </p:spPr>
        <p:txBody>
          <a:bodyPr wrap="square">
            <a:spAutoFit/>
          </a:bodyPr>
          <a:lstStyle/>
          <a:p>
            <a:pPr algn="ctr"/>
            <a:r>
              <a:rPr lang="en-US" sz="4300" b="1" dirty="0"/>
              <a:t>The </a:t>
            </a:r>
            <a:r>
              <a:rPr lang="en-US" sz="4300" b="1" dirty="0" smtClean="0"/>
              <a:t>Spectrum of a DCBH</a:t>
            </a:r>
            <a:endParaRPr lang="en-US" sz="4300" b="1"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638" y="3429778"/>
            <a:ext cx="1895259" cy="2390610"/>
          </a:xfrm>
          <a:prstGeom prst="rect">
            <a:avLst/>
          </a:prstGeom>
          <a:ln w="41275">
            <a:solidFill>
              <a:schemeClr val="tx1"/>
            </a:solidFill>
          </a:ln>
        </p:spPr>
      </p:pic>
      <p:cxnSp>
        <p:nvCxnSpPr>
          <p:cNvPr id="9" name="Straight Connector 8"/>
          <p:cNvCxnSpPr>
            <a:stCxn id="17" idx="1"/>
          </p:cNvCxnSpPr>
          <p:nvPr/>
        </p:nvCxnSpPr>
        <p:spPr>
          <a:xfrm flipH="1">
            <a:off x="2756269" y="3247306"/>
            <a:ext cx="959204" cy="1617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ight Brace 16"/>
          <p:cNvSpPr/>
          <p:nvPr/>
        </p:nvSpPr>
        <p:spPr>
          <a:xfrm rot="5400000">
            <a:off x="3536391" y="2454766"/>
            <a:ext cx="358164" cy="1226916"/>
          </a:xfrm>
          <a:prstGeom prst="rightBrace">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8131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32" y="1129617"/>
            <a:ext cx="6403932" cy="5123145"/>
          </a:xfrm>
          <a:prstGeom prst="rect">
            <a:avLst/>
          </a:prstGeom>
        </p:spPr>
      </p:pic>
      <p:sp>
        <p:nvSpPr>
          <p:cNvPr id="22" name="Rectangle 21"/>
          <p:cNvSpPr/>
          <p:nvPr/>
        </p:nvSpPr>
        <p:spPr>
          <a:xfrm>
            <a:off x="0" y="6341662"/>
            <a:ext cx="9143998" cy="369332"/>
          </a:xfrm>
          <a:prstGeom prst="rect">
            <a:avLst/>
          </a:prstGeom>
        </p:spPr>
        <p:txBody>
          <a:bodyPr wrap="square">
            <a:spAutoFit/>
          </a:bodyPr>
          <a:lstStyle/>
          <a:p>
            <a:pPr algn="ctr"/>
            <a:r>
              <a:rPr lang="en-US" b="1" dirty="0" smtClean="0"/>
              <a:t>Scheduled Launch: October 2018 (fingers crossed…!)</a:t>
            </a:r>
            <a:endParaRPr lang="en-US" b="1" dirty="0"/>
          </a:p>
        </p:txBody>
      </p:sp>
      <p:sp>
        <p:nvSpPr>
          <p:cNvPr id="11" name="Rectangle 10"/>
          <p:cNvSpPr/>
          <p:nvPr/>
        </p:nvSpPr>
        <p:spPr>
          <a:xfrm>
            <a:off x="0" y="30461"/>
            <a:ext cx="1419363" cy="369332"/>
          </a:xfrm>
          <a:prstGeom prst="rect">
            <a:avLst/>
          </a:prstGeom>
        </p:spPr>
        <p:txBody>
          <a:bodyPr wrap="none">
            <a:spAutoFit/>
          </a:bodyPr>
          <a:lstStyle/>
          <a:p>
            <a:r>
              <a:rPr lang="en-US" b="1" dirty="0" smtClean="0">
                <a:solidFill>
                  <a:srgbClr val="005FCA"/>
                </a:solidFill>
              </a:rPr>
              <a:t>SPECTRUM</a:t>
            </a:r>
            <a:endParaRPr lang="en-US" dirty="0">
              <a:solidFill>
                <a:srgbClr val="005FCA"/>
              </a:solidFill>
            </a:endParaRPr>
          </a:p>
        </p:txBody>
      </p:sp>
      <p:sp>
        <p:nvSpPr>
          <p:cNvPr id="5" name="Rectangle 4"/>
          <p:cNvSpPr/>
          <p:nvPr/>
        </p:nvSpPr>
        <p:spPr>
          <a:xfrm>
            <a:off x="-1" y="215136"/>
            <a:ext cx="9143999" cy="754053"/>
          </a:xfrm>
          <a:prstGeom prst="rect">
            <a:avLst/>
          </a:prstGeom>
        </p:spPr>
        <p:txBody>
          <a:bodyPr wrap="square">
            <a:spAutoFit/>
          </a:bodyPr>
          <a:lstStyle/>
          <a:p>
            <a:pPr algn="ctr"/>
            <a:r>
              <a:rPr lang="en-US" sz="4300" b="1" dirty="0" smtClean="0"/>
              <a:t>The James Webb Space Telescope</a:t>
            </a:r>
            <a:endParaRPr lang="en-US" sz="4300" dirty="0"/>
          </a:p>
        </p:txBody>
      </p:sp>
    </p:spTree>
    <p:extLst>
      <p:ext uri="{BB962C8B-B14F-4D97-AF65-F5344CB8AC3E}">
        <p14:creationId xmlns:p14="http://schemas.microsoft.com/office/powerpoint/2010/main" val="10696751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8" y="969189"/>
            <a:ext cx="7017260" cy="5701524"/>
          </a:xfrm>
          <a:prstGeom prst="rect">
            <a:avLst/>
          </a:prstGeom>
        </p:spPr>
      </p:pic>
      <p:sp>
        <p:nvSpPr>
          <p:cNvPr id="2" name="Rectangle 1"/>
          <p:cNvSpPr/>
          <p:nvPr/>
        </p:nvSpPr>
        <p:spPr>
          <a:xfrm>
            <a:off x="2071032" y="1337449"/>
            <a:ext cx="782880" cy="432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figure6a.pdf</a:t>
            </a:r>
          </a:p>
        </p:txBody>
      </p:sp>
      <p:sp>
        <p:nvSpPr>
          <p:cNvPr id="4" name="TextBox 3"/>
          <p:cNvSpPr txBox="1"/>
          <p:nvPr/>
        </p:nvSpPr>
        <p:spPr>
          <a:xfrm>
            <a:off x="2071032" y="1184276"/>
            <a:ext cx="1384251" cy="369332"/>
          </a:xfrm>
          <a:prstGeom prst="rect">
            <a:avLst/>
          </a:prstGeom>
          <a:noFill/>
        </p:spPr>
        <p:txBody>
          <a:bodyPr wrap="none" rtlCol="0">
            <a:spAutoFit/>
          </a:bodyPr>
          <a:lstStyle/>
          <a:p>
            <a:r>
              <a:rPr lang="en-US" b="1" dirty="0" smtClean="0"/>
              <a:t>DCBH seeds</a:t>
            </a:r>
            <a:endParaRPr lang="en-US" b="1" dirty="0"/>
          </a:p>
        </p:txBody>
      </p:sp>
      <p:sp>
        <p:nvSpPr>
          <p:cNvPr id="22" name="Rectangle 21"/>
          <p:cNvSpPr/>
          <p:nvPr/>
        </p:nvSpPr>
        <p:spPr>
          <a:xfrm>
            <a:off x="996515" y="6301381"/>
            <a:ext cx="2530608" cy="369332"/>
          </a:xfrm>
          <a:prstGeom prst="rect">
            <a:avLst/>
          </a:prstGeom>
        </p:spPr>
        <p:txBody>
          <a:bodyPr wrap="square">
            <a:spAutoFit/>
          </a:bodyPr>
          <a:lstStyle/>
          <a:p>
            <a:pPr algn="ctr"/>
            <a:r>
              <a:rPr lang="en-US" b="1" dirty="0" smtClean="0"/>
              <a:t>(</a:t>
            </a:r>
            <a:r>
              <a:rPr lang="en-US" b="1" dirty="0" err="1" smtClean="0"/>
              <a:t>Natarajan</a:t>
            </a:r>
            <a:r>
              <a:rPr lang="en-US" b="1" dirty="0" smtClean="0"/>
              <a:t> et al., 2016)</a:t>
            </a:r>
            <a:endParaRPr lang="en-US" b="1" dirty="0"/>
          </a:p>
        </p:txBody>
      </p:sp>
      <p:sp>
        <p:nvSpPr>
          <p:cNvPr id="11" name="Rectangle 10"/>
          <p:cNvSpPr/>
          <p:nvPr/>
        </p:nvSpPr>
        <p:spPr>
          <a:xfrm>
            <a:off x="0" y="30461"/>
            <a:ext cx="1419363" cy="369332"/>
          </a:xfrm>
          <a:prstGeom prst="rect">
            <a:avLst/>
          </a:prstGeom>
        </p:spPr>
        <p:txBody>
          <a:bodyPr wrap="none">
            <a:spAutoFit/>
          </a:bodyPr>
          <a:lstStyle/>
          <a:p>
            <a:r>
              <a:rPr lang="en-US" b="1" dirty="0" smtClean="0">
                <a:solidFill>
                  <a:srgbClr val="005FCA"/>
                </a:solidFill>
              </a:rPr>
              <a:t>SPECTRUM</a:t>
            </a:r>
            <a:endParaRPr lang="en-US" dirty="0">
              <a:solidFill>
                <a:srgbClr val="005FCA"/>
              </a:solidFill>
            </a:endParaRPr>
          </a:p>
        </p:txBody>
      </p:sp>
      <p:sp>
        <p:nvSpPr>
          <p:cNvPr id="5" name="Rectangle 4"/>
          <p:cNvSpPr/>
          <p:nvPr/>
        </p:nvSpPr>
        <p:spPr>
          <a:xfrm>
            <a:off x="1" y="215136"/>
            <a:ext cx="9143999" cy="754053"/>
          </a:xfrm>
          <a:prstGeom prst="rect">
            <a:avLst/>
          </a:prstGeom>
        </p:spPr>
        <p:txBody>
          <a:bodyPr wrap="square">
            <a:spAutoFit/>
          </a:bodyPr>
          <a:lstStyle/>
          <a:p>
            <a:pPr algn="ctr"/>
            <a:r>
              <a:rPr lang="en-US" sz="4300" b="1" dirty="0"/>
              <a:t>Detecting DCBHs with JWST</a:t>
            </a:r>
            <a:endParaRPr lang="en-US" sz="4300" dirty="0"/>
          </a:p>
        </p:txBody>
      </p:sp>
      <p:cxnSp>
        <p:nvCxnSpPr>
          <p:cNvPr id="17" name="Straight Arrow Connector 16"/>
          <p:cNvCxnSpPr/>
          <p:nvPr/>
        </p:nvCxnSpPr>
        <p:spPr>
          <a:xfrm flipV="1">
            <a:off x="2204581"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544872"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856000"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196225"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566789" y="3847579"/>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997891"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323567"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611666"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912291" y="303338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325650" y="297075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663852" y="272023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826691"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989529" y="253860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189946"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6427940" y="222545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6628356" y="201877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6878877" y="1671647"/>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189946" y="3127332"/>
            <a:ext cx="1713978" cy="369332"/>
          </a:xfrm>
          <a:prstGeom prst="rect">
            <a:avLst/>
          </a:prstGeom>
          <a:noFill/>
        </p:spPr>
        <p:txBody>
          <a:bodyPr wrap="square" rtlCol="0">
            <a:spAutoFit/>
          </a:bodyPr>
          <a:lstStyle/>
          <a:p>
            <a:r>
              <a:rPr lang="en-US" b="1" dirty="0" smtClean="0">
                <a:solidFill>
                  <a:srgbClr val="FF0000"/>
                </a:solidFill>
              </a:rPr>
              <a:t>Standard, </a:t>
            </a:r>
            <a:r>
              <a:rPr lang="en-US" b="1" dirty="0" smtClean="0">
                <a:solidFill>
                  <a:srgbClr val="FF0000"/>
                </a:solidFill>
                <a:latin typeface="Cambria Math" charset="0"/>
                <a:ea typeface="Cambria Math" charset="0"/>
                <a:cs typeface="Cambria Math" charset="0"/>
              </a:rPr>
              <a:t>Z=0</a:t>
            </a:r>
            <a:endParaRPr lang="en-US" b="1" dirty="0">
              <a:solidFill>
                <a:srgbClr val="FF0000"/>
              </a:solidFill>
              <a:latin typeface="Cambria Math" charset="0"/>
              <a:ea typeface="Cambria Math" charset="0"/>
              <a:cs typeface="Cambria Math" charset="0"/>
            </a:endParaRPr>
          </a:p>
        </p:txBody>
      </p:sp>
    </p:spTree>
    <p:extLst>
      <p:ext uri="{BB962C8B-B14F-4D97-AF65-F5344CB8AC3E}">
        <p14:creationId xmlns:p14="http://schemas.microsoft.com/office/powerpoint/2010/main" val="13754164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8" y="969189"/>
            <a:ext cx="7017260" cy="5701523"/>
          </a:xfrm>
          <a:prstGeom prst="rect">
            <a:avLst/>
          </a:prstGeom>
        </p:spPr>
      </p:pic>
      <p:sp>
        <p:nvSpPr>
          <p:cNvPr id="2" name="Rectangle 1"/>
          <p:cNvSpPr/>
          <p:nvPr/>
        </p:nvSpPr>
        <p:spPr>
          <a:xfrm>
            <a:off x="2071032" y="1337449"/>
            <a:ext cx="782880" cy="432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figure6a.pdf</a:t>
            </a:r>
          </a:p>
        </p:txBody>
      </p:sp>
      <p:sp>
        <p:nvSpPr>
          <p:cNvPr id="4" name="TextBox 3"/>
          <p:cNvSpPr txBox="1"/>
          <p:nvPr/>
        </p:nvSpPr>
        <p:spPr>
          <a:xfrm>
            <a:off x="2071032" y="1184276"/>
            <a:ext cx="1384251" cy="369332"/>
          </a:xfrm>
          <a:prstGeom prst="rect">
            <a:avLst/>
          </a:prstGeom>
          <a:noFill/>
        </p:spPr>
        <p:txBody>
          <a:bodyPr wrap="none" rtlCol="0">
            <a:spAutoFit/>
          </a:bodyPr>
          <a:lstStyle/>
          <a:p>
            <a:r>
              <a:rPr lang="en-US" b="1" dirty="0" smtClean="0"/>
              <a:t>DCBH seeds</a:t>
            </a:r>
            <a:endParaRPr lang="en-US" b="1" dirty="0"/>
          </a:p>
        </p:txBody>
      </p:sp>
      <p:sp>
        <p:nvSpPr>
          <p:cNvPr id="22" name="Rectangle 21"/>
          <p:cNvSpPr/>
          <p:nvPr/>
        </p:nvSpPr>
        <p:spPr>
          <a:xfrm>
            <a:off x="996515" y="6301381"/>
            <a:ext cx="2530608" cy="369332"/>
          </a:xfrm>
          <a:prstGeom prst="rect">
            <a:avLst/>
          </a:prstGeom>
        </p:spPr>
        <p:txBody>
          <a:bodyPr wrap="square">
            <a:spAutoFit/>
          </a:bodyPr>
          <a:lstStyle/>
          <a:p>
            <a:pPr algn="ctr"/>
            <a:r>
              <a:rPr lang="en-US" b="1" dirty="0" smtClean="0"/>
              <a:t>(</a:t>
            </a:r>
            <a:r>
              <a:rPr lang="en-US" b="1" dirty="0" err="1" smtClean="0"/>
              <a:t>Natarajan</a:t>
            </a:r>
            <a:r>
              <a:rPr lang="en-US" b="1" dirty="0" smtClean="0"/>
              <a:t> et al., 2016)</a:t>
            </a:r>
            <a:endParaRPr lang="en-US" b="1" dirty="0"/>
          </a:p>
        </p:txBody>
      </p:sp>
      <p:sp>
        <p:nvSpPr>
          <p:cNvPr id="11" name="Rectangle 10"/>
          <p:cNvSpPr/>
          <p:nvPr/>
        </p:nvSpPr>
        <p:spPr>
          <a:xfrm>
            <a:off x="0" y="30461"/>
            <a:ext cx="1419363" cy="369332"/>
          </a:xfrm>
          <a:prstGeom prst="rect">
            <a:avLst/>
          </a:prstGeom>
        </p:spPr>
        <p:txBody>
          <a:bodyPr wrap="none">
            <a:spAutoFit/>
          </a:bodyPr>
          <a:lstStyle/>
          <a:p>
            <a:r>
              <a:rPr lang="en-US" b="1" dirty="0" smtClean="0">
                <a:solidFill>
                  <a:srgbClr val="005FCA"/>
                </a:solidFill>
              </a:rPr>
              <a:t>SPECTRUM</a:t>
            </a:r>
            <a:endParaRPr lang="en-US" dirty="0">
              <a:solidFill>
                <a:srgbClr val="005FCA"/>
              </a:solidFill>
            </a:endParaRPr>
          </a:p>
        </p:txBody>
      </p:sp>
      <p:sp>
        <p:nvSpPr>
          <p:cNvPr id="5" name="Rectangle 4"/>
          <p:cNvSpPr/>
          <p:nvPr/>
        </p:nvSpPr>
        <p:spPr>
          <a:xfrm>
            <a:off x="1" y="215136"/>
            <a:ext cx="9143999" cy="754053"/>
          </a:xfrm>
          <a:prstGeom prst="rect">
            <a:avLst/>
          </a:prstGeom>
        </p:spPr>
        <p:txBody>
          <a:bodyPr wrap="square">
            <a:spAutoFit/>
          </a:bodyPr>
          <a:lstStyle/>
          <a:p>
            <a:pPr algn="ctr"/>
            <a:r>
              <a:rPr lang="en-US" sz="4300" b="1" dirty="0"/>
              <a:t>Detecting DCBHs with JWST</a:t>
            </a:r>
            <a:endParaRPr lang="en-US" sz="4300" dirty="0"/>
          </a:p>
        </p:txBody>
      </p:sp>
      <p:cxnSp>
        <p:nvCxnSpPr>
          <p:cNvPr id="8" name="Straight Arrow Connector 7"/>
          <p:cNvCxnSpPr/>
          <p:nvPr/>
        </p:nvCxnSpPr>
        <p:spPr>
          <a:xfrm flipV="1">
            <a:off x="2204581"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44872"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56000"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96225"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566789" y="3847579"/>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997891"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323567"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611666"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912291" y="303338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325650" y="297075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663852" y="272023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826691"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989529" y="253860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189946"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427940" y="222545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628356" y="201877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878877" y="1671647"/>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189946" y="3127332"/>
            <a:ext cx="1713978" cy="369332"/>
          </a:xfrm>
          <a:prstGeom prst="rect">
            <a:avLst/>
          </a:prstGeom>
          <a:noFill/>
        </p:spPr>
        <p:txBody>
          <a:bodyPr wrap="square" rtlCol="0">
            <a:spAutoFit/>
          </a:bodyPr>
          <a:lstStyle/>
          <a:p>
            <a:r>
              <a:rPr lang="en-US" b="1" dirty="0" smtClean="0">
                <a:solidFill>
                  <a:srgbClr val="FF0000"/>
                </a:solidFill>
              </a:rPr>
              <a:t>Standard, </a:t>
            </a:r>
            <a:r>
              <a:rPr lang="en-US" b="1" dirty="0">
                <a:solidFill>
                  <a:srgbClr val="FF0000"/>
                </a:solidFill>
                <a:latin typeface="Cambria Math" charset="0"/>
                <a:ea typeface="Cambria Math" charset="0"/>
                <a:cs typeface="Cambria Math" charset="0"/>
              </a:rPr>
              <a:t>Z=0</a:t>
            </a:r>
            <a:endParaRPr lang="en-US" b="1" dirty="0">
              <a:solidFill>
                <a:srgbClr val="FF0000"/>
              </a:solidFill>
            </a:endParaRPr>
          </a:p>
        </p:txBody>
      </p:sp>
      <p:sp>
        <p:nvSpPr>
          <p:cNvPr id="28" name="TextBox 27"/>
          <p:cNvSpPr txBox="1"/>
          <p:nvPr/>
        </p:nvSpPr>
        <p:spPr>
          <a:xfrm>
            <a:off x="2071032" y="1771922"/>
            <a:ext cx="1783222" cy="369332"/>
          </a:xfrm>
          <a:prstGeom prst="rect">
            <a:avLst/>
          </a:prstGeom>
          <a:noFill/>
        </p:spPr>
        <p:txBody>
          <a:bodyPr wrap="square" rtlCol="0">
            <a:spAutoFit/>
          </a:bodyPr>
          <a:lstStyle/>
          <a:p>
            <a:r>
              <a:rPr lang="en-US" b="1" dirty="0" smtClean="0">
                <a:solidFill>
                  <a:srgbClr val="008000"/>
                </a:solidFill>
              </a:rPr>
              <a:t>Standard, low Z</a:t>
            </a:r>
            <a:endParaRPr lang="en-US" b="1" dirty="0">
              <a:solidFill>
                <a:srgbClr val="008000"/>
              </a:solidFill>
            </a:endParaRPr>
          </a:p>
        </p:txBody>
      </p:sp>
    </p:spTree>
    <p:extLst>
      <p:ext uri="{BB962C8B-B14F-4D97-AF65-F5344CB8AC3E}">
        <p14:creationId xmlns:p14="http://schemas.microsoft.com/office/powerpoint/2010/main" val="13938787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8" y="969189"/>
            <a:ext cx="7017259" cy="5701523"/>
          </a:xfrm>
          <a:prstGeom prst="rect">
            <a:avLst/>
          </a:prstGeom>
        </p:spPr>
      </p:pic>
      <p:sp>
        <p:nvSpPr>
          <p:cNvPr id="2" name="Rectangle 1"/>
          <p:cNvSpPr/>
          <p:nvPr/>
        </p:nvSpPr>
        <p:spPr>
          <a:xfrm>
            <a:off x="2071032" y="1337449"/>
            <a:ext cx="782880" cy="432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figure6a.pdf</a:t>
            </a:r>
          </a:p>
        </p:txBody>
      </p:sp>
      <p:sp>
        <p:nvSpPr>
          <p:cNvPr id="4" name="TextBox 3"/>
          <p:cNvSpPr txBox="1"/>
          <p:nvPr/>
        </p:nvSpPr>
        <p:spPr>
          <a:xfrm>
            <a:off x="2071032" y="1184276"/>
            <a:ext cx="1384251" cy="369332"/>
          </a:xfrm>
          <a:prstGeom prst="rect">
            <a:avLst/>
          </a:prstGeom>
          <a:noFill/>
        </p:spPr>
        <p:txBody>
          <a:bodyPr wrap="none" rtlCol="0">
            <a:spAutoFit/>
          </a:bodyPr>
          <a:lstStyle/>
          <a:p>
            <a:r>
              <a:rPr lang="en-US" b="1" dirty="0" smtClean="0"/>
              <a:t>DCBH seeds</a:t>
            </a:r>
            <a:endParaRPr lang="en-US" b="1" dirty="0"/>
          </a:p>
        </p:txBody>
      </p:sp>
      <p:sp>
        <p:nvSpPr>
          <p:cNvPr id="22" name="Rectangle 21"/>
          <p:cNvSpPr/>
          <p:nvPr/>
        </p:nvSpPr>
        <p:spPr>
          <a:xfrm>
            <a:off x="996515" y="6301381"/>
            <a:ext cx="2530608" cy="369332"/>
          </a:xfrm>
          <a:prstGeom prst="rect">
            <a:avLst/>
          </a:prstGeom>
        </p:spPr>
        <p:txBody>
          <a:bodyPr wrap="square">
            <a:spAutoFit/>
          </a:bodyPr>
          <a:lstStyle/>
          <a:p>
            <a:pPr algn="ctr"/>
            <a:r>
              <a:rPr lang="en-US" b="1" dirty="0" smtClean="0"/>
              <a:t>(</a:t>
            </a:r>
            <a:r>
              <a:rPr lang="en-US" b="1" dirty="0" err="1" smtClean="0"/>
              <a:t>Natarajan</a:t>
            </a:r>
            <a:r>
              <a:rPr lang="en-US" b="1" dirty="0" smtClean="0"/>
              <a:t> et al., 2016)</a:t>
            </a:r>
            <a:endParaRPr lang="en-US" b="1" dirty="0"/>
          </a:p>
        </p:txBody>
      </p:sp>
      <p:sp>
        <p:nvSpPr>
          <p:cNvPr id="11" name="Rectangle 10"/>
          <p:cNvSpPr/>
          <p:nvPr/>
        </p:nvSpPr>
        <p:spPr>
          <a:xfrm>
            <a:off x="0" y="30461"/>
            <a:ext cx="1419363" cy="369332"/>
          </a:xfrm>
          <a:prstGeom prst="rect">
            <a:avLst/>
          </a:prstGeom>
        </p:spPr>
        <p:txBody>
          <a:bodyPr wrap="none">
            <a:spAutoFit/>
          </a:bodyPr>
          <a:lstStyle/>
          <a:p>
            <a:r>
              <a:rPr lang="en-US" b="1" dirty="0" smtClean="0">
                <a:solidFill>
                  <a:srgbClr val="005FCA"/>
                </a:solidFill>
              </a:rPr>
              <a:t>SPECTRUM</a:t>
            </a:r>
            <a:endParaRPr lang="en-US" dirty="0">
              <a:solidFill>
                <a:srgbClr val="005FCA"/>
              </a:solidFill>
            </a:endParaRPr>
          </a:p>
        </p:txBody>
      </p:sp>
      <p:sp>
        <p:nvSpPr>
          <p:cNvPr id="5" name="Rectangle 4"/>
          <p:cNvSpPr/>
          <p:nvPr/>
        </p:nvSpPr>
        <p:spPr>
          <a:xfrm>
            <a:off x="1" y="215136"/>
            <a:ext cx="9143999" cy="754053"/>
          </a:xfrm>
          <a:prstGeom prst="rect">
            <a:avLst/>
          </a:prstGeom>
        </p:spPr>
        <p:txBody>
          <a:bodyPr wrap="square">
            <a:spAutoFit/>
          </a:bodyPr>
          <a:lstStyle/>
          <a:p>
            <a:pPr algn="ctr"/>
            <a:r>
              <a:rPr lang="en-US" sz="4300" b="1" dirty="0"/>
              <a:t>Detecting DCBHs with JWST</a:t>
            </a:r>
            <a:endParaRPr lang="en-US" sz="4300" dirty="0"/>
          </a:p>
        </p:txBody>
      </p:sp>
      <p:cxnSp>
        <p:nvCxnSpPr>
          <p:cNvPr id="8" name="Straight Arrow Connector 7"/>
          <p:cNvCxnSpPr/>
          <p:nvPr/>
        </p:nvCxnSpPr>
        <p:spPr>
          <a:xfrm flipV="1">
            <a:off x="2204581"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44872"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56000"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96225"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566789" y="3847579"/>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997891"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323567" y="3839228"/>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611666" y="368265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912291" y="303338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325650" y="297075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663852" y="272023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826691"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989529" y="2538606"/>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189946" y="2407082"/>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427940" y="222545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628356" y="2018774"/>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878877" y="1671647"/>
            <a:ext cx="0" cy="31315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189946" y="3127332"/>
            <a:ext cx="1713978" cy="369332"/>
          </a:xfrm>
          <a:prstGeom prst="rect">
            <a:avLst/>
          </a:prstGeom>
          <a:noFill/>
        </p:spPr>
        <p:txBody>
          <a:bodyPr wrap="square" rtlCol="0">
            <a:spAutoFit/>
          </a:bodyPr>
          <a:lstStyle/>
          <a:p>
            <a:r>
              <a:rPr lang="en-US" b="1" dirty="0" smtClean="0">
                <a:solidFill>
                  <a:srgbClr val="FF0000"/>
                </a:solidFill>
              </a:rPr>
              <a:t>Standard, </a:t>
            </a:r>
            <a:r>
              <a:rPr lang="en-US" b="1" dirty="0">
                <a:solidFill>
                  <a:srgbClr val="FF0000"/>
                </a:solidFill>
                <a:latin typeface="Cambria Math" charset="0"/>
                <a:ea typeface="Cambria Math" charset="0"/>
                <a:cs typeface="Cambria Math" charset="0"/>
              </a:rPr>
              <a:t>Z=0</a:t>
            </a:r>
            <a:endParaRPr lang="en-US" b="1" dirty="0">
              <a:solidFill>
                <a:srgbClr val="FF0000"/>
              </a:solidFill>
            </a:endParaRPr>
          </a:p>
        </p:txBody>
      </p:sp>
      <p:sp>
        <p:nvSpPr>
          <p:cNvPr id="29" name="TextBox 28"/>
          <p:cNvSpPr txBox="1"/>
          <p:nvPr/>
        </p:nvSpPr>
        <p:spPr>
          <a:xfrm>
            <a:off x="2071032" y="1771922"/>
            <a:ext cx="1783222" cy="369332"/>
          </a:xfrm>
          <a:prstGeom prst="rect">
            <a:avLst/>
          </a:prstGeom>
          <a:noFill/>
        </p:spPr>
        <p:txBody>
          <a:bodyPr wrap="square" rtlCol="0">
            <a:spAutoFit/>
          </a:bodyPr>
          <a:lstStyle/>
          <a:p>
            <a:r>
              <a:rPr lang="en-US" b="1" dirty="0" smtClean="0">
                <a:solidFill>
                  <a:srgbClr val="008000"/>
                </a:solidFill>
              </a:rPr>
              <a:t>Standard, low Z</a:t>
            </a:r>
            <a:endParaRPr lang="en-US" b="1" dirty="0">
              <a:solidFill>
                <a:srgbClr val="008000"/>
              </a:solidFill>
            </a:endParaRPr>
          </a:p>
        </p:txBody>
      </p:sp>
      <p:sp>
        <p:nvSpPr>
          <p:cNvPr id="30" name="TextBox 29"/>
          <p:cNvSpPr txBox="1"/>
          <p:nvPr/>
        </p:nvSpPr>
        <p:spPr>
          <a:xfrm>
            <a:off x="6730652" y="3533942"/>
            <a:ext cx="1173272" cy="369332"/>
          </a:xfrm>
          <a:prstGeom prst="rect">
            <a:avLst/>
          </a:prstGeom>
          <a:noFill/>
        </p:spPr>
        <p:txBody>
          <a:bodyPr wrap="square" rtlCol="0">
            <a:spAutoFit/>
          </a:bodyPr>
          <a:lstStyle/>
          <a:p>
            <a:r>
              <a:rPr lang="en-US" b="1" dirty="0" smtClean="0">
                <a:solidFill>
                  <a:schemeClr val="tx1">
                    <a:lumMod val="65000"/>
                    <a:lumOff val="35000"/>
                  </a:schemeClr>
                </a:solidFill>
              </a:rPr>
              <a:t>Dusty, old</a:t>
            </a:r>
            <a:endParaRPr lang="en-US" b="1" dirty="0">
              <a:solidFill>
                <a:schemeClr val="tx1">
                  <a:lumMod val="65000"/>
                  <a:lumOff val="35000"/>
                </a:schemeClr>
              </a:solidFill>
            </a:endParaRPr>
          </a:p>
        </p:txBody>
      </p:sp>
      <p:sp>
        <p:nvSpPr>
          <p:cNvPr id="31" name="TextBox 30"/>
          <p:cNvSpPr txBox="1"/>
          <p:nvPr/>
        </p:nvSpPr>
        <p:spPr>
          <a:xfrm>
            <a:off x="5157144" y="3606522"/>
            <a:ext cx="858033" cy="369332"/>
          </a:xfrm>
          <a:prstGeom prst="rect">
            <a:avLst/>
          </a:prstGeom>
          <a:noFill/>
        </p:spPr>
        <p:txBody>
          <a:bodyPr wrap="square" rtlCol="0">
            <a:spAutoFit/>
          </a:bodyPr>
          <a:lstStyle/>
          <a:p>
            <a:r>
              <a:rPr lang="en-US" b="1" dirty="0" smtClean="0">
                <a:solidFill>
                  <a:schemeClr val="tx1">
                    <a:lumMod val="65000"/>
                    <a:lumOff val="35000"/>
                  </a:schemeClr>
                </a:solidFill>
              </a:rPr>
              <a:t>EELG</a:t>
            </a:r>
            <a:endParaRPr lang="en-US" b="1" dirty="0">
              <a:solidFill>
                <a:schemeClr val="tx1">
                  <a:lumMod val="65000"/>
                  <a:lumOff val="35000"/>
                </a:schemeClr>
              </a:solidFill>
            </a:endParaRPr>
          </a:p>
        </p:txBody>
      </p:sp>
      <p:sp>
        <p:nvSpPr>
          <p:cNvPr id="32" name="TextBox 31"/>
          <p:cNvSpPr txBox="1"/>
          <p:nvPr/>
        </p:nvSpPr>
        <p:spPr>
          <a:xfrm>
            <a:off x="5325650" y="4599765"/>
            <a:ext cx="1173272" cy="646331"/>
          </a:xfrm>
          <a:prstGeom prst="rect">
            <a:avLst/>
          </a:prstGeom>
          <a:noFill/>
        </p:spPr>
        <p:txBody>
          <a:bodyPr wrap="square" rtlCol="0">
            <a:spAutoFit/>
          </a:bodyPr>
          <a:lstStyle/>
          <a:p>
            <a:r>
              <a:rPr lang="en-US" b="1" dirty="0" smtClean="0">
                <a:solidFill>
                  <a:srgbClr val="005FCA"/>
                </a:solidFill>
              </a:rPr>
              <a:t>Standard</a:t>
            </a:r>
          </a:p>
          <a:p>
            <a:r>
              <a:rPr lang="en-US" b="1" dirty="0" smtClean="0">
                <a:solidFill>
                  <a:srgbClr val="005FCA"/>
                </a:solidFill>
              </a:rPr>
              <a:t>SF galaxy</a:t>
            </a:r>
            <a:endParaRPr lang="en-US" b="1" dirty="0">
              <a:solidFill>
                <a:srgbClr val="005FCA"/>
              </a:solidFill>
            </a:endParaRPr>
          </a:p>
        </p:txBody>
      </p:sp>
    </p:spTree>
    <p:extLst>
      <p:ext uri="{BB962C8B-B14F-4D97-AF65-F5344CB8AC3E}">
        <p14:creationId xmlns:p14="http://schemas.microsoft.com/office/powerpoint/2010/main" val="675227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Waypoint #3</a:t>
            </a:r>
            <a:endParaRPr lang="en-US" dirty="0"/>
          </a:p>
        </p:txBody>
      </p:sp>
      <p:sp>
        <p:nvSpPr>
          <p:cNvPr id="5" name="Rectangle 4"/>
          <p:cNvSpPr/>
          <p:nvPr/>
        </p:nvSpPr>
        <p:spPr>
          <a:xfrm>
            <a:off x="329803" y="4082111"/>
            <a:ext cx="8482806" cy="1077218"/>
          </a:xfrm>
          <a:prstGeom prst="rect">
            <a:avLst/>
          </a:prstGeom>
        </p:spPr>
        <p:txBody>
          <a:bodyPr wrap="square">
            <a:spAutoFit/>
          </a:bodyPr>
          <a:lstStyle/>
          <a:p>
            <a:pPr algn="ctr"/>
            <a:r>
              <a:rPr lang="en-US" sz="3200" b="1" dirty="0" smtClean="0"/>
              <a:t>The first black holes formed </a:t>
            </a:r>
            <a:r>
              <a:rPr lang="en-US" sz="3200" b="1" dirty="0"/>
              <a:t>in a peculiar way </a:t>
            </a:r>
            <a:r>
              <a:rPr lang="en-US" sz="3200" b="1" dirty="0" smtClean="0"/>
              <a:t/>
            </a:r>
            <a:br>
              <a:rPr lang="en-US" sz="3200" b="1" dirty="0" smtClean="0"/>
            </a:br>
            <a:r>
              <a:rPr lang="en-US" sz="3200" b="1" dirty="0" smtClean="0"/>
              <a:t>and we </a:t>
            </a:r>
            <a:r>
              <a:rPr lang="en-US" sz="3200" b="1" dirty="0"/>
              <a:t>believe that </a:t>
            </a:r>
            <a:r>
              <a:rPr lang="en-US" sz="3200" b="1" dirty="0">
                <a:solidFill>
                  <a:srgbClr val="FF6600"/>
                </a:solidFill>
              </a:rPr>
              <a:t>they can be observed</a:t>
            </a:r>
            <a:r>
              <a:rPr lang="en-US" sz="3200" b="1" dirty="0" smtClean="0"/>
              <a:t>.</a:t>
            </a:r>
            <a:endParaRPr lang="en-US" sz="3200" b="1" dirty="0"/>
          </a:p>
        </p:txBody>
      </p:sp>
      <p:sp>
        <p:nvSpPr>
          <p:cNvPr id="4" name="Rectangle 3"/>
          <p:cNvSpPr/>
          <p:nvPr/>
        </p:nvSpPr>
        <p:spPr>
          <a:xfrm>
            <a:off x="329803" y="2210075"/>
            <a:ext cx="8482806" cy="1077218"/>
          </a:xfrm>
          <a:prstGeom prst="rect">
            <a:avLst/>
          </a:prstGeom>
        </p:spPr>
        <p:txBody>
          <a:bodyPr wrap="square">
            <a:spAutoFit/>
          </a:bodyPr>
          <a:lstStyle/>
          <a:p>
            <a:pPr algn="ctr"/>
            <a:r>
              <a:rPr lang="en-US" sz="3200" b="1" dirty="0" smtClean="0">
                <a:solidFill>
                  <a:srgbClr val="FF6600"/>
                </a:solidFill>
              </a:rPr>
              <a:t>Did they form similarly to the nearby black holes?</a:t>
            </a:r>
            <a:br>
              <a:rPr lang="en-US" sz="3200" b="1" dirty="0" smtClean="0">
                <a:solidFill>
                  <a:srgbClr val="FF6600"/>
                </a:solidFill>
              </a:rPr>
            </a:br>
            <a:r>
              <a:rPr lang="en-US" sz="3200" b="1" dirty="0" smtClean="0">
                <a:solidFill>
                  <a:srgbClr val="FF6600"/>
                </a:solidFill>
              </a:rPr>
              <a:t>How do we find them?</a:t>
            </a:r>
            <a:endParaRPr lang="en-US" sz="3200" b="1" dirty="0">
              <a:solidFill>
                <a:srgbClr val="FF6600"/>
              </a:solidFill>
            </a:endParaRPr>
          </a:p>
        </p:txBody>
      </p:sp>
    </p:spTree>
    <p:extLst>
      <p:ext uri="{BB962C8B-B14F-4D97-AF65-F5344CB8AC3E}">
        <p14:creationId xmlns:p14="http://schemas.microsoft.com/office/powerpoint/2010/main" val="1396503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16160"/>
            <a:ext cx="7313613" cy="702236"/>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b="1" dirty="0" smtClean="0"/>
              <a:t>Outline</a:t>
            </a:r>
            <a:endParaRPr lang="en-US" b="1" dirty="0"/>
          </a:p>
        </p:txBody>
      </p:sp>
      <p:grpSp>
        <p:nvGrpSpPr>
          <p:cNvPr id="2" name="Group 1"/>
          <p:cNvGrpSpPr/>
          <p:nvPr/>
        </p:nvGrpSpPr>
        <p:grpSpPr>
          <a:xfrm>
            <a:off x="115121" y="1502494"/>
            <a:ext cx="8874743" cy="4125187"/>
            <a:chOff x="144529" y="2236419"/>
            <a:chExt cx="8874743" cy="4125187"/>
          </a:xfrm>
        </p:grpSpPr>
        <p:sp>
          <p:nvSpPr>
            <p:cNvPr id="8" name="Rectangle 7"/>
            <p:cNvSpPr/>
            <p:nvPr/>
          </p:nvSpPr>
          <p:spPr>
            <a:xfrm>
              <a:off x="165921" y="2236419"/>
              <a:ext cx="8853351" cy="797425"/>
            </a:xfrm>
            <a:prstGeom prst="rect">
              <a:avLst/>
            </a:prstGeom>
            <a:noFill/>
            <a:ln w="38100" cmpd="sng">
              <a:solidFill>
                <a:srgbClr val="008000"/>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effectLst/>
                </a:rPr>
                <a:t> </a:t>
              </a:r>
              <a:endParaRPr lang="en-US" sz="2400" b="1" dirty="0">
                <a:solidFill>
                  <a:schemeClr val="tx1"/>
                </a:solidFill>
                <a:effectLst/>
              </a:endParaRPr>
            </a:p>
          </p:txBody>
        </p:sp>
        <p:sp>
          <p:nvSpPr>
            <p:cNvPr id="9" name="Rectangle 8"/>
            <p:cNvSpPr/>
            <p:nvPr/>
          </p:nvSpPr>
          <p:spPr>
            <a:xfrm>
              <a:off x="165921" y="3362607"/>
              <a:ext cx="8853351" cy="797425"/>
            </a:xfrm>
            <a:prstGeom prst="rect">
              <a:avLst/>
            </a:prstGeom>
            <a:noFill/>
            <a:ln w="38100" cmpd="sng">
              <a:solidFill>
                <a:srgbClr val="C00000"/>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endParaRPr>
            </a:p>
          </p:txBody>
        </p:sp>
        <p:sp>
          <p:nvSpPr>
            <p:cNvPr id="10" name="Rectangle 9"/>
            <p:cNvSpPr/>
            <p:nvPr/>
          </p:nvSpPr>
          <p:spPr>
            <a:xfrm>
              <a:off x="165921" y="4478524"/>
              <a:ext cx="8853351" cy="797425"/>
            </a:xfrm>
            <a:prstGeom prst="rect">
              <a:avLst/>
            </a:prstGeom>
            <a:noFill/>
            <a:ln w="38100" cmpd="sng">
              <a:solidFill>
                <a:srgbClr val="005FCA"/>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005FCA"/>
                </a:solidFill>
              </a:endParaRPr>
            </a:p>
          </p:txBody>
        </p:sp>
        <p:sp>
          <p:nvSpPr>
            <p:cNvPr id="11" name="Rectangle 10"/>
            <p:cNvSpPr/>
            <p:nvPr/>
          </p:nvSpPr>
          <p:spPr>
            <a:xfrm>
              <a:off x="165921" y="5564181"/>
              <a:ext cx="8853351" cy="797425"/>
            </a:xfrm>
            <a:prstGeom prst="rect">
              <a:avLst/>
            </a:prstGeom>
            <a:noFill/>
            <a:ln w="38100" cmpd="sng">
              <a:solidFill>
                <a:srgbClr val="E2590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D15204"/>
                </a:solidFill>
              </a:endParaRPr>
            </a:p>
          </p:txBody>
        </p:sp>
        <p:sp>
          <p:nvSpPr>
            <p:cNvPr id="3" name="Rectangle 2"/>
            <p:cNvSpPr/>
            <p:nvPr/>
          </p:nvSpPr>
          <p:spPr>
            <a:xfrm>
              <a:off x="144530" y="2456088"/>
              <a:ext cx="8853351" cy="461665"/>
            </a:xfrm>
            <a:prstGeom prst="rect">
              <a:avLst/>
            </a:prstGeom>
          </p:spPr>
          <p:txBody>
            <a:bodyPr wrap="square">
              <a:spAutoFit/>
            </a:bodyPr>
            <a:lstStyle/>
            <a:p>
              <a:pPr algn="ctr"/>
              <a:r>
                <a:rPr lang="en-US" sz="2400" b="1" dirty="0">
                  <a:solidFill>
                    <a:srgbClr val="008000"/>
                  </a:solidFill>
                </a:rPr>
                <a:t>INTRODUCTION</a:t>
              </a:r>
              <a:r>
                <a:rPr lang="en-US" sz="2400" b="1" dirty="0"/>
                <a:t>: THE FIRST BLACK HOLES </a:t>
              </a:r>
            </a:p>
          </p:txBody>
        </p:sp>
        <p:sp>
          <p:nvSpPr>
            <p:cNvPr id="4" name="Rectangle 3"/>
            <p:cNvSpPr/>
            <p:nvPr/>
          </p:nvSpPr>
          <p:spPr>
            <a:xfrm>
              <a:off x="144529" y="3608797"/>
              <a:ext cx="8853351" cy="461665"/>
            </a:xfrm>
            <a:prstGeom prst="rect">
              <a:avLst/>
            </a:prstGeom>
          </p:spPr>
          <p:txBody>
            <a:bodyPr wrap="square">
              <a:spAutoFit/>
            </a:bodyPr>
            <a:lstStyle/>
            <a:p>
              <a:pPr algn="ctr"/>
              <a:r>
                <a:rPr lang="en-US" sz="2400" b="1" dirty="0"/>
                <a:t>THE </a:t>
              </a:r>
              <a:r>
                <a:rPr lang="en-US" sz="2400" b="1" dirty="0">
                  <a:solidFill>
                    <a:srgbClr val="C00000"/>
                  </a:solidFill>
                </a:rPr>
                <a:t>CODE</a:t>
              </a:r>
              <a:r>
                <a:rPr lang="en-US" sz="2400" b="1" dirty="0"/>
                <a:t>: GEMS (Growth of Early Massive Seeds)</a:t>
              </a:r>
            </a:p>
          </p:txBody>
        </p:sp>
        <p:sp>
          <p:nvSpPr>
            <p:cNvPr id="5" name="Rectangle 4"/>
            <p:cNvSpPr/>
            <p:nvPr/>
          </p:nvSpPr>
          <p:spPr>
            <a:xfrm>
              <a:off x="144529" y="4684948"/>
              <a:ext cx="8831959" cy="461665"/>
            </a:xfrm>
            <a:prstGeom prst="rect">
              <a:avLst/>
            </a:prstGeom>
          </p:spPr>
          <p:txBody>
            <a:bodyPr wrap="square">
              <a:spAutoFit/>
            </a:bodyPr>
            <a:lstStyle/>
            <a:p>
              <a:pPr algn="ctr"/>
              <a:r>
                <a:rPr lang="en-US" sz="2400" b="1" dirty="0"/>
                <a:t>THE </a:t>
              </a:r>
              <a:r>
                <a:rPr lang="en-US" sz="2400" b="1" dirty="0">
                  <a:solidFill>
                    <a:srgbClr val="005FCA"/>
                  </a:solidFill>
                </a:rPr>
                <a:t>SPECTRUM </a:t>
              </a:r>
              <a:r>
                <a:rPr lang="en-US" sz="2400" b="1" dirty="0"/>
                <a:t>OF THE FIRST BLACK HOLES</a:t>
              </a:r>
            </a:p>
          </p:txBody>
        </p:sp>
        <p:sp>
          <p:nvSpPr>
            <p:cNvPr id="6" name="Rectangle 5"/>
            <p:cNvSpPr/>
            <p:nvPr/>
          </p:nvSpPr>
          <p:spPr>
            <a:xfrm>
              <a:off x="144529" y="5773845"/>
              <a:ext cx="8831959" cy="461665"/>
            </a:xfrm>
            <a:prstGeom prst="rect">
              <a:avLst/>
            </a:prstGeom>
          </p:spPr>
          <p:txBody>
            <a:bodyPr wrap="square">
              <a:spAutoFit/>
            </a:bodyPr>
            <a:lstStyle/>
            <a:p>
              <a:pPr algn="ctr"/>
              <a:r>
                <a:rPr lang="en-US" sz="2400" b="1" dirty="0"/>
                <a:t>THE </a:t>
              </a:r>
              <a:r>
                <a:rPr lang="en-US" sz="2400" b="1" dirty="0">
                  <a:solidFill>
                    <a:srgbClr val="E25901"/>
                  </a:solidFill>
                </a:rPr>
                <a:t>DETECTION</a:t>
              </a:r>
              <a:r>
                <a:rPr lang="en-US" sz="2400" b="1" dirty="0">
                  <a:solidFill>
                    <a:srgbClr val="C24B01"/>
                  </a:solidFill>
                </a:rPr>
                <a:t> </a:t>
              </a:r>
              <a:r>
                <a:rPr lang="en-US" sz="2400" b="1" dirty="0"/>
                <a:t>OF THE FIRST BLACK HOLES</a:t>
              </a:r>
            </a:p>
          </p:txBody>
        </p:sp>
      </p:grpSp>
      <p:grpSp>
        <p:nvGrpSpPr>
          <p:cNvPr id="12" name="Group 11"/>
          <p:cNvGrpSpPr/>
          <p:nvPr/>
        </p:nvGrpSpPr>
        <p:grpSpPr>
          <a:xfrm>
            <a:off x="106430" y="1131751"/>
            <a:ext cx="8874742" cy="797425"/>
            <a:chOff x="144530" y="1131751"/>
            <a:chExt cx="8874742" cy="797425"/>
          </a:xfrm>
        </p:grpSpPr>
        <p:sp>
          <p:nvSpPr>
            <p:cNvPr id="13" name="Rectangle 12"/>
            <p:cNvSpPr/>
            <p:nvPr/>
          </p:nvSpPr>
          <p:spPr>
            <a:xfrm>
              <a:off x="165921" y="1131751"/>
              <a:ext cx="8853351" cy="797425"/>
            </a:xfrm>
            <a:prstGeom prst="rect">
              <a:avLst/>
            </a:prstGeom>
            <a:noFill/>
            <a:ln w="38100" cmpd="sng">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effectLst/>
                </a:rPr>
                <a:t> </a:t>
              </a:r>
              <a:endParaRPr lang="en-US" sz="2400" b="1" dirty="0">
                <a:solidFill>
                  <a:srgbClr val="002060"/>
                </a:solidFill>
                <a:effectLst/>
              </a:endParaRPr>
            </a:p>
          </p:txBody>
        </p:sp>
        <p:sp>
          <p:nvSpPr>
            <p:cNvPr id="14" name="Rectangle 13"/>
            <p:cNvSpPr/>
            <p:nvPr/>
          </p:nvSpPr>
          <p:spPr>
            <a:xfrm>
              <a:off x="144530" y="1351420"/>
              <a:ext cx="8853351" cy="461665"/>
            </a:xfrm>
            <a:prstGeom prst="rect">
              <a:avLst/>
            </a:prstGeom>
          </p:spPr>
          <p:txBody>
            <a:bodyPr wrap="square">
              <a:spAutoFit/>
            </a:bodyPr>
            <a:lstStyle/>
            <a:p>
              <a:pPr algn="ctr"/>
              <a:r>
                <a:rPr lang="en-US" sz="2400" b="1" dirty="0" smtClean="0"/>
                <a:t>TRAILER: WHAT IS A BLACK HOLE? </a:t>
              </a:r>
              <a:endParaRPr lang="en-US" sz="2400" b="1" dirty="0"/>
            </a:p>
          </p:txBody>
        </p:sp>
      </p:grpSp>
    </p:spTree>
    <p:extLst>
      <p:ext uri="{BB962C8B-B14F-4D97-AF65-F5344CB8AC3E}">
        <p14:creationId xmlns:p14="http://schemas.microsoft.com/office/powerpoint/2010/main" val="4149957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3.33333E-6 0.10926 " pathEditMode="relative" rAng="0" ptsTypes="AA">
                                      <p:cBhvr>
                                        <p:cTn id="6" dur="2000" fill="hold"/>
                                        <p:tgtEl>
                                          <p:spTgt spid="2"/>
                                        </p:tgtEl>
                                        <p:attrNameLst>
                                          <p:attrName>ppt_x</p:attrName>
                                          <p:attrName>ppt_y</p:attrName>
                                        </p:attrNameLst>
                                      </p:cBhvr>
                                      <p:rCtr x="0" y="5463"/>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16" y="1144752"/>
            <a:ext cx="2867755" cy="2442743"/>
          </a:xfrm>
          <a:prstGeom prst="rect">
            <a:avLst/>
          </a:prstGeom>
        </p:spPr>
      </p:pic>
      <p:sp>
        <p:nvSpPr>
          <p:cNvPr id="27" name="TextBox 26"/>
          <p:cNvSpPr txBox="1"/>
          <p:nvPr/>
        </p:nvSpPr>
        <p:spPr>
          <a:xfrm>
            <a:off x="1068816" y="3550115"/>
            <a:ext cx="2867755" cy="369332"/>
          </a:xfrm>
          <a:prstGeom prst="rect">
            <a:avLst/>
          </a:prstGeom>
          <a:noFill/>
        </p:spPr>
        <p:txBody>
          <a:bodyPr wrap="none" rtlCol="0">
            <a:spAutoFit/>
          </a:bodyPr>
          <a:lstStyle/>
          <a:p>
            <a:r>
              <a:rPr lang="en-US" dirty="0" smtClean="0"/>
              <a:t>DCBH candidate at </a:t>
            </a:r>
            <a:r>
              <a:rPr lang="en-US" dirty="0" smtClean="0">
                <a:latin typeface="Cambria Math"/>
                <a:cs typeface="Cambria Math"/>
              </a:rPr>
              <a:t>z = 6.06</a:t>
            </a:r>
            <a:endParaRPr lang="en-US" dirty="0">
              <a:latin typeface="Cambria Math"/>
              <a:cs typeface="Cambria Math"/>
            </a:endParaRPr>
          </a:p>
        </p:txBody>
      </p:sp>
      <p:sp>
        <p:nvSpPr>
          <p:cNvPr id="17" name="TextBox 16"/>
          <p:cNvSpPr txBox="1"/>
          <p:nvPr/>
        </p:nvSpPr>
        <p:spPr>
          <a:xfrm>
            <a:off x="5854080" y="1245304"/>
            <a:ext cx="1506091" cy="461665"/>
          </a:xfrm>
          <a:prstGeom prst="rect">
            <a:avLst/>
          </a:prstGeom>
          <a:noFill/>
        </p:spPr>
        <p:txBody>
          <a:bodyPr wrap="none" rtlCol="0">
            <a:spAutoFit/>
          </a:bodyPr>
          <a:lstStyle/>
          <a:p>
            <a:r>
              <a:rPr lang="en-US" sz="2400" b="1" u="sng" dirty="0" smtClean="0">
                <a:solidFill>
                  <a:srgbClr val="000090"/>
                </a:solidFill>
              </a:rPr>
              <a:t>SURVEYS</a:t>
            </a:r>
          </a:p>
        </p:txBody>
      </p:sp>
      <p:sp>
        <p:nvSpPr>
          <p:cNvPr id="20" name="TextBox 19"/>
          <p:cNvSpPr txBox="1"/>
          <p:nvPr/>
        </p:nvSpPr>
        <p:spPr>
          <a:xfrm>
            <a:off x="1360858" y="4258036"/>
            <a:ext cx="2715858" cy="461665"/>
          </a:xfrm>
          <a:prstGeom prst="rect">
            <a:avLst/>
          </a:prstGeom>
          <a:noFill/>
        </p:spPr>
        <p:txBody>
          <a:bodyPr wrap="none" rtlCol="0">
            <a:spAutoFit/>
          </a:bodyPr>
          <a:lstStyle/>
          <a:p>
            <a:r>
              <a:rPr lang="en-US" sz="2400" b="1" u="sng" dirty="0" smtClean="0">
                <a:solidFill>
                  <a:srgbClr val="000090"/>
                </a:solidFill>
              </a:rPr>
              <a:t>SINGLE SOURCES</a:t>
            </a:r>
          </a:p>
        </p:txBody>
      </p:sp>
      <p:pic>
        <p:nvPicPr>
          <p:cNvPr id="21" name="Picture 20" descr="CR7_n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925" y="5600132"/>
            <a:ext cx="1265428" cy="1060766"/>
          </a:xfrm>
          <a:prstGeom prst="rect">
            <a:avLst/>
          </a:prstGeom>
        </p:spPr>
      </p:pic>
      <p:pic>
        <p:nvPicPr>
          <p:cNvPr id="24" name="Picture 23" descr="cr7_img.png"/>
          <p:cNvPicPr>
            <a:picLocks noChangeAspect="1"/>
          </p:cNvPicPr>
          <p:nvPr/>
        </p:nvPicPr>
        <p:blipFill rotWithShape="1">
          <a:blip r:embed="rId5">
            <a:extLst>
              <a:ext uri="{28A0092B-C50C-407E-A947-70E740481C1C}">
                <a14:useLocalDpi xmlns:a14="http://schemas.microsoft.com/office/drawing/2010/main" val="0"/>
              </a:ext>
            </a:extLst>
          </a:blip>
          <a:srcRect l="16678" r="16047"/>
          <a:stretch/>
        </p:blipFill>
        <p:spPr>
          <a:xfrm>
            <a:off x="6016224" y="4049739"/>
            <a:ext cx="1549335" cy="1533820"/>
          </a:xfrm>
          <a:prstGeom prst="rect">
            <a:avLst/>
          </a:prstGeom>
        </p:spPr>
      </p:pic>
      <p:pic>
        <p:nvPicPr>
          <p:cNvPr id="25" name="Picture 24" descr="h-840-bh_seeds_illD.jpg"/>
          <p:cNvPicPr>
            <a:picLocks noChangeAspect="1"/>
          </p:cNvPicPr>
          <p:nvPr/>
        </p:nvPicPr>
        <p:blipFill rotWithShape="1">
          <a:blip r:embed="rId6">
            <a:extLst>
              <a:ext uri="{28A0092B-C50C-407E-A947-70E740481C1C}">
                <a14:useLocalDpi xmlns:a14="http://schemas.microsoft.com/office/drawing/2010/main" val="0"/>
              </a:ext>
            </a:extLst>
          </a:blip>
          <a:srcRect l="12179" r="9420"/>
          <a:stretch/>
        </p:blipFill>
        <p:spPr>
          <a:xfrm>
            <a:off x="7360171" y="5585654"/>
            <a:ext cx="1317923" cy="1087700"/>
          </a:xfrm>
          <a:prstGeom prst="rect">
            <a:avLst/>
          </a:prstGeom>
        </p:spPr>
      </p:pic>
      <p:sp>
        <p:nvSpPr>
          <p:cNvPr id="26" name="Curved Down Arrow 25"/>
          <p:cNvSpPr/>
          <p:nvPr/>
        </p:nvSpPr>
        <p:spPr>
          <a:xfrm rot="3308746">
            <a:off x="7604659" y="5048990"/>
            <a:ext cx="692112" cy="456701"/>
          </a:xfrm>
          <a:prstGeom prst="curvedDownArrow">
            <a:avLst>
              <a:gd name="adj1" fmla="val 19717"/>
              <a:gd name="adj2" fmla="val 50000"/>
              <a:gd name="adj3" fmla="val 744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urved Down Arrow 27"/>
          <p:cNvSpPr/>
          <p:nvPr/>
        </p:nvSpPr>
        <p:spPr>
          <a:xfrm rot="18291254" flipH="1">
            <a:off x="5285014" y="5048992"/>
            <a:ext cx="692112" cy="456701"/>
          </a:xfrm>
          <a:prstGeom prst="curvedDownArrow">
            <a:avLst>
              <a:gd name="adj1" fmla="val 19717"/>
              <a:gd name="adj2" fmla="val 50000"/>
              <a:gd name="adj3" fmla="val 744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4179392" y="4461849"/>
            <a:ext cx="1944779" cy="461665"/>
          </a:xfrm>
          <a:prstGeom prst="rect">
            <a:avLst/>
          </a:prstGeom>
          <a:noFill/>
        </p:spPr>
        <p:txBody>
          <a:bodyPr wrap="square" rtlCol="0">
            <a:spAutoFit/>
          </a:bodyPr>
          <a:lstStyle/>
          <a:p>
            <a:pPr algn="ctr"/>
            <a:r>
              <a:rPr lang="en-US" sz="2400" b="1" dirty="0" smtClean="0">
                <a:solidFill>
                  <a:srgbClr val="FF0000"/>
                </a:solidFill>
              </a:rPr>
              <a:t>Pop III stars</a:t>
            </a:r>
          </a:p>
        </p:txBody>
      </p:sp>
      <p:sp>
        <p:nvSpPr>
          <p:cNvPr id="30" name="TextBox 29"/>
          <p:cNvSpPr txBox="1"/>
          <p:nvPr/>
        </p:nvSpPr>
        <p:spPr>
          <a:xfrm>
            <a:off x="7408002" y="4502849"/>
            <a:ext cx="1368298" cy="461665"/>
          </a:xfrm>
          <a:prstGeom prst="rect">
            <a:avLst/>
          </a:prstGeom>
          <a:noFill/>
        </p:spPr>
        <p:txBody>
          <a:bodyPr wrap="square" rtlCol="0">
            <a:spAutoFit/>
          </a:bodyPr>
          <a:lstStyle/>
          <a:p>
            <a:pPr algn="ctr"/>
            <a:r>
              <a:rPr lang="en-US" sz="2400" b="1" dirty="0" smtClean="0">
                <a:solidFill>
                  <a:srgbClr val="FF0000"/>
                </a:solidFill>
              </a:rPr>
              <a:t>DCBH</a:t>
            </a:r>
          </a:p>
        </p:txBody>
      </p:sp>
      <p:sp>
        <p:nvSpPr>
          <p:cNvPr id="32" name="TextBox 31"/>
          <p:cNvSpPr txBox="1"/>
          <p:nvPr/>
        </p:nvSpPr>
        <p:spPr>
          <a:xfrm>
            <a:off x="24495" y="4820905"/>
            <a:ext cx="5349813" cy="1938992"/>
          </a:xfrm>
          <a:prstGeom prst="rect">
            <a:avLst/>
          </a:prstGeom>
          <a:noFill/>
        </p:spPr>
        <p:txBody>
          <a:bodyPr wrap="square" rtlCol="0">
            <a:spAutoFit/>
          </a:bodyPr>
          <a:lstStyle/>
          <a:p>
            <a:pPr marL="0" lvl="1" algn="ctr"/>
            <a:r>
              <a:rPr lang="en-US" sz="2400" b="1" dirty="0" smtClean="0"/>
              <a:t>The case of CR7 (LAE at </a:t>
            </a:r>
            <a:r>
              <a:rPr lang="en-US" sz="2400" b="1" dirty="0" smtClean="0">
                <a:latin typeface="Cambria Math"/>
                <a:cs typeface="Cambria Math"/>
              </a:rPr>
              <a:t>z=6.6)</a:t>
            </a:r>
            <a:endParaRPr lang="en-US" sz="2400" b="1" dirty="0" smtClean="0"/>
          </a:p>
          <a:p>
            <a:pPr algn="ctr"/>
            <a:r>
              <a:rPr lang="en-US" sz="2400" dirty="0" smtClean="0"/>
              <a:t>(</a:t>
            </a:r>
            <a:r>
              <a:rPr lang="en-US" sz="2400" dirty="0"/>
              <a:t>e.g. </a:t>
            </a:r>
            <a:r>
              <a:rPr lang="en-US" sz="2400" dirty="0" err="1"/>
              <a:t>Sobral</a:t>
            </a:r>
            <a:r>
              <a:rPr lang="en-US" sz="2400" dirty="0"/>
              <a:t> et al., </a:t>
            </a:r>
            <a:r>
              <a:rPr lang="en-US" sz="2400" dirty="0" smtClean="0"/>
              <a:t>2015):</a:t>
            </a:r>
            <a:endParaRPr lang="en-US" sz="2400" dirty="0"/>
          </a:p>
          <a:p>
            <a:pPr marL="800100" lvl="1" indent="-342900">
              <a:buFont typeface="Arial"/>
              <a:buChar char="•"/>
            </a:pPr>
            <a:r>
              <a:rPr lang="en-US" sz="2400" dirty="0" smtClean="0"/>
              <a:t>No metal lines</a:t>
            </a:r>
          </a:p>
          <a:p>
            <a:pPr marL="800100" lvl="1" indent="-342900">
              <a:buFont typeface="Arial"/>
              <a:buChar char="•"/>
            </a:pPr>
            <a:r>
              <a:rPr lang="en-US" sz="2400" dirty="0"/>
              <a:t>Strong </a:t>
            </a:r>
            <a:r>
              <a:rPr lang="en-US" sz="2400" dirty="0" err="1"/>
              <a:t>Lya</a:t>
            </a:r>
            <a:r>
              <a:rPr lang="en-US" sz="2400" dirty="0"/>
              <a:t> and He II </a:t>
            </a:r>
            <a:r>
              <a:rPr lang="en-US" sz="2400" dirty="0" smtClean="0"/>
              <a:t>lines</a:t>
            </a:r>
            <a:br>
              <a:rPr lang="en-US" sz="2400" dirty="0" smtClean="0"/>
            </a:br>
            <a:r>
              <a:rPr lang="en-US" sz="2400" dirty="0" smtClean="0"/>
              <a:t>(but see Shibuya et al., 2017)</a:t>
            </a:r>
          </a:p>
        </p:txBody>
      </p:sp>
      <p:cxnSp>
        <p:nvCxnSpPr>
          <p:cNvPr id="33" name="Straight Connector 32"/>
          <p:cNvCxnSpPr/>
          <p:nvPr/>
        </p:nvCxnSpPr>
        <p:spPr>
          <a:xfrm flipH="1">
            <a:off x="175651" y="3913290"/>
            <a:ext cx="8502444" cy="0"/>
          </a:xfrm>
          <a:prstGeom prst="line">
            <a:avLst/>
          </a:prstGeom>
          <a:ln w="3810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98002" y="1747499"/>
            <a:ext cx="4631113" cy="1569660"/>
          </a:xfrm>
          <a:prstGeom prst="rect">
            <a:avLst/>
          </a:prstGeom>
          <a:noFill/>
        </p:spPr>
        <p:txBody>
          <a:bodyPr wrap="square" rtlCol="0">
            <a:spAutoFit/>
          </a:bodyPr>
          <a:lstStyle/>
          <a:p>
            <a:pPr algn="ctr"/>
            <a:r>
              <a:rPr lang="en-US" sz="2400" b="1" dirty="0" smtClean="0"/>
              <a:t>Photometric </a:t>
            </a:r>
            <a:r>
              <a:rPr lang="en-US" sz="2400" b="1" smtClean="0"/>
              <a:t>selection </a:t>
            </a:r>
          </a:p>
          <a:p>
            <a:pPr algn="ctr"/>
            <a:r>
              <a:rPr lang="en-US" sz="2400" dirty="0" smtClean="0"/>
              <a:t>Two DCBH candidates in </a:t>
            </a:r>
            <a:br>
              <a:rPr lang="en-US" sz="2400" dirty="0" smtClean="0"/>
            </a:br>
            <a:r>
              <a:rPr lang="en-US" sz="2400" dirty="0" smtClean="0"/>
              <a:t>GOODS-S at </a:t>
            </a:r>
            <a:r>
              <a:rPr lang="en-US" sz="2400" dirty="0" smtClean="0">
                <a:latin typeface="Cambria Math"/>
                <a:cs typeface="Cambria Math"/>
              </a:rPr>
              <a:t>z&gt;6</a:t>
            </a:r>
            <a:r>
              <a:rPr lang="en-US" sz="2400" dirty="0" smtClean="0"/>
              <a:t> </a:t>
            </a:r>
          </a:p>
          <a:p>
            <a:pPr algn="ctr"/>
            <a:r>
              <a:rPr lang="en-US" sz="2400" dirty="0" smtClean="0"/>
              <a:t>(</a:t>
            </a:r>
            <a:r>
              <a:rPr lang="en-US" sz="2400" dirty="0" err="1" smtClean="0"/>
              <a:t>Pacucci</a:t>
            </a:r>
            <a:r>
              <a:rPr lang="en-US" sz="2400" dirty="0" smtClean="0"/>
              <a:t> et al., 2016)</a:t>
            </a:r>
          </a:p>
        </p:txBody>
      </p:sp>
      <p:sp>
        <p:nvSpPr>
          <p:cNvPr id="18" name="Rectangle 17"/>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2" name="Rectangle 1"/>
          <p:cNvSpPr/>
          <p:nvPr/>
        </p:nvSpPr>
        <p:spPr>
          <a:xfrm>
            <a:off x="0" y="316063"/>
            <a:ext cx="9144000" cy="754053"/>
          </a:xfrm>
          <a:prstGeom prst="rect">
            <a:avLst/>
          </a:prstGeom>
        </p:spPr>
        <p:txBody>
          <a:bodyPr wrap="square">
            <a:spAutoFit/>
          </a:bodyPr>
          <a:lstStyle/>
          <a:p>
            <a:pPr algn="ctr"/>
            <a:r>
              <a:rPr lang="en-US" sz="4300" b="1" dirty="0"/>
              <a:t>Status of Black Hole Seeds Searches</a:t>
            </a:r>
          </a:p>
        </p:txBody>
      </p:sp>
    </p:spTree>
    <p:extLst>
      <p:ext uri="{BB962C8B-B14F-4D97-AF65-F5344CB8AC3E}">
        <p14:creationId xmlns:p14="http://schemas.microsoft.com/office/powerpoint/2010/main" val="75844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28" grpId="0" animBg="1"/>
      <p:bldP spid="29" grpId="0"/>
      <p:bldP spid="30"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ods.jpg"/>
          <p:cNvPicPr>
            <a:picLocks noChangeAspect="1"/>
          </p:cNvPicPr>
          <p:nvPr/>
        </p:nvPicPr>
        <p:blipFill rotWithShape="1">
          <a:blip r:embed="rId3">
            <a:extLst>
              <a:ext uri="{28A0092B-C50C-407E-A947-70E740481C1C}">
                <a14:useLocalDpi xmlns:a14="http://schemas.microsoft.com/office/drawing/2010/main" val="0"/>
              </a:ext>
            </a:extLst>
          </a:blip>
          <a:srcRect l="4783" r="4629"/>
          <a:stretch/>
        </p:blipFill>
        <p:spPr>
          <a:xfrm>
            <a:off x="421258" y="1762503"/>
            <a:ext cx="8283223" cy="4030980"/>
          </a:xfrm>
          <a:prstGeom prst="rect">
            <a:avLst/>
          </a:prstGeom>
        </p:spPr>
      </p:pic>
      <p:sp>
        <p:nvSpPr>
          <p:cNvPr id="7" name="Oval 6"/>
          <p:cNvSpPr/>
          <p:nvPr/>
        </p:nvSpPr>
        <p:spPr>
          <a:xfrm>
            <a:off x="4492636" y="3132691"/>
            <a:ext cx="498094" cy="472087"/>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218700" y="4040091"/>
            <a:ext cx="3211135" cy="954107"/>
          </a:xfrm>
          <a:prstGeom prst="rect">
            <a:avLst/>
          </a:prstGeom>
          <a:noFill/>
        </p:spPr>
        <p:txBody>
          <a:bodyPr wrap="none" rtlCol="0">
            <a:spAutoFit/>
          </a:bodyPr>
          <a:lstStyle/>
          <a:p>
            <a:pPr algn="ctr"/>
            <a:r>
              <a:rPr lang="en-US" sz="2800" dirty="0" smtClean="0">
                <a:solidFill>
                  <a:srgbClr val="FF6600"/>
                </a:solidFill>
              </a:rPr>
              <a:t>Is this source a galaxy</a:t>
            </a:r>
          </a:p>
          <a:p>
            <a:pPr algn="ctr"/>
            <a:r>
              <a:rPr lang="en-US" sz="2800" dirty="0">
                <a:solidFill>
                  <a:srgbClr val="FF6600"/>
                </a:solidFill>
              </a:rPr>
              <a:t>o</a:t>
            </a:r>
            <a:r>
              <a:rPr lang="en-US" sz="2800" dirty="0" smtClean="0">
                <a:solidFill>
                  <a:srgbClr val="FF6600"/>
                </a:solidFill>
              </a:rPr>
              <a:t>r a black hole?</a:t>
            </a:r>
            <a:endParaRPr lang="en-US" sz="2800" dirty="0">
              <a:solidFill>
                <a:srgbClr val="FF6600"/>
              </a:solidFill>
            </a:endParaRPr>
          </a:p>
        </p:txBody>
      </p:sp>
      <p:cxnSp>
        <p:nvCxnSpPr>
          <p:cNvPr id="9" name="Straight Arrow Connector 8"/>
          <p:cNvCxnSpPr/>
          <p:nvPr/>
        </p:nvCxnSpPr>
        <p:spPr>
          <a:xfrm flipH="1" flipV="1">
            <a:off x="5148481" y="3485470"/>
            <a:ext cx="1665111" cy="677333"/>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88" y="5848101"/>
            <a:ext cx="9143999" cy="584776"/>
          </a:xfrm>
          <a:prstGeom prst="rect">
            <a:avLst/>
          </a:prstGeom>
          <a:noFill/>
        </p:spPr>
        <p:txBody>
          <a:bodyPr wrap="square" rtlCol="0">
            <a:spAutoFit/>
          </a:bodyPr>
          <a:lstStyle/>
          <a:p>
            <a:pPr algn="ctr"/>
            <a:r>
              <a:rPr lang="en-US" sz="3200" dirty="0" smtClean="0"/>
              <a:t>CANDELS GOODS Field</a:t>
            </a:r>
          </a:p>
        </p:txBody>
      </p:sp>
      <p:sp>
        <p:nvSpPr>
          <p:cNvPr id="10" name="Rectangle 9"/>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2" name="Rectangle 1"/>
          <p:cNvSpPr/>
          <p:nvPr/>
        </p:nvSpPr>
        <p:spPr>
          <a:xfrm>
            <a:off x="-10625" y="292113"/>
            <a:ext cx="9146987" cy="1415772"/>
          </a:xfrm>
          <a:prstGeom prst="rect">
            <a:avLst/>
          </a:prstGeom>
        </p:spPr>
        <p:txBody>
          <a:bodyPr wrap="square">
            <a:spAutoFit/>
          </a:bodyPr>
          <a:lstStyle/>
          <a:p>
            <a:pPr algn="ctr"/>
            <a:r>
              <a:rPr lang="en-US" sz="4300" b="1" dirty="0"/>
              <a:t>Photometric Searches </a:t>
            </a:r>
            <a:endParaRPr lang="en-US" sz="4300" b="1" dirty="0" smtClean="0"/>
          </a:p>
          <a:p>
            <a:pPr algn="ctr"/>
            <a:r>
              <a:rPr lang="en-US" sz="4300" b="1" dirty="0" smtClean="0"/>
              <a:t>of </a:t>
            </a:r>
            <a:r>
              <a:rPr lang="en-US" sz="4300" b="1" dirty="0"/>
              <a:t>the First Black Holes</a:t>
            </a:r>
          </a:p>
        </p:txBody>
      </p:sp>
    </p:spTree>
    <p:extLst>
      <p:ext uri="{BB962C8B-B14F-4D97-AF65-F5344CB8AC3E}">
        <p14:creationId xmlns:p14="http://schemas.microsoft.com/office/powerpoint/2010/main" val="4137177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2" y="1013248"/>
            <a:ext cx="7547572" cy="5660679"/>
          </a:xfrm>
          <a:prstGeom prst="rect">
            <a:avLst/>
          </a:prstGeom>
        </p:spPr>
      </p:pic>
      <p:sp>
        <p:nvSpPr>
          <p:cNvPr id="7" name="Rectangle 6"/>
          <p:cNvSpPr/>
          <p:nvPr/>
        </p:nvSpPr>
        <p:spPr>
          <a:xfrm>
            <a:off x="5769467" y="6235649"/>
            <a:ext cx="2431638" cy="430887"/>
          </a:xfrm>
          <a:prstGeom prst="rect">
            <a:avLst/>
          </a:prstGeom>
        </p:spPr>
        <p:txBody>
          <a:bodyPr wrap="none">
            <a:spAutoFit/>
          </a:bodyPr>
          <a:lstStyle/>
          <a:p>
            <a:pPr algn="ctr"/>
            <a:r>
              <a:rPr lang="en-US" sz="2200" dirty="0" smtClean="0"/>
              <a:t>(</a:t>
            </a:r>
            <a:r>
              <a:rPr lang="en-US" sz="2200" dirty="0" err="1" smtClean="0"/>
              <a:t>Pacucci</a:t>
            </a:r>
            <a:r>
              <a:rPr lang="en-US" sz="2200" dirty="0"/>
              <a:t> </a:t>
            </a:r>
            <a:r>
              <a:rPr lang="en-US" sz="2200" dirty="0" smtClean="0"/>
              <a:t>et al., 2016)</a:t>
            </a:r>
            <a:endParaRPr lang="en-US" sz="2200" dirty="0"/>
          </a:p>
        </p:txBody>
      </p:sp>
      <p:sp>
        <p:nvSpPr>
          <p:cNvPr id="2" name="TextBox 1"/>
          <p:cNvSpPr txBox="1"/>
          <p:nvPr/>
        </p:nvSpPr>
        <p:spPr>
          <a:xfrm>
            <a:off x="1661929" y="5552599"/>
            <a:ext cx="2179904" cy="400110"/>
          </a:xfrm>
          <a:prstGeom prst="rect">
            <a:avLst/>
          </a:prstGeom>
          <a:noFill/>
        </p:spPr>
        <p:txBody>
          <a:bodyPr wrap="none" rtlCol="0">
            <a:spAutoFit/>
          </a:bodyPr>
          <a:lstStyle/>
          <a:p>
            <a:r>
              <a:rPr lang="en-US" sz="2000" dirty="0" smtClean="0"/>
              <a:t>Selection for </a:t>
            </a:r>
            <a:r>
              <a:rPr lang="en-US" sz="2000" dirty="0" smtClean="0">
                <a:latin typeface="Cambria Math"/>
                <a:cs typeface="Cambria Math"/>
              </a:rPr>
              <a:t>H&lt;28</a:t>
            </a:r>
            <a:endParaRPr lang="en-US" sz="2000" dirty="0">
              <a:latin typeface="Cambria Math"/>
              <a:cs typeface="Cambria Math"/>
            </a:endParaRPr>
          </a:p>
        </p:txBody>
      </p:sp>
      <p:sp>
        <p:nvSpPr>
          <p:cNvPr id="8" name="Rectangle 7"/>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3" name="Rectangle 2"/>
          <p:cNvSpPr/>
          <p:nvPr/>
        </p:nvSpPr>
        <p:spPr>
          <a:xfrm>
            <a:off x="0" y="240514"/>
            <a:ext cx="9144000" cy="738664"/>
          </a:xfrm>
          <a:prstGeom prst="rect">
            <a:avLst/>
          </a:prstGeom>
        </p:spPr>
        <p:txBody>
          <a:bodyPr wrap="square">
            <a:spAutoFit/>
          </a:bodyPr>
          <a:lstStyle/>
          <a:p>
            <a:pPr algn="ctr"/>
            <a:r>
              <a:rPr lang="en-US" sz="4200" b="1" dirty="0"/>
              <a:t>Photometry of DCBHs</a:t>
            </a:r>
          </a:p>
        </p:txBody>
      </p:sp>
      <p:sp>
        <p:nvSpPr>
          <p:cNvPr id="5" name="TextBox 4"/>
          <p:cNvSpPr txBox="1"/>
          <p:nvPr/>
        </p:nvSpPr>
        <p:spPr>
          <a:xfrm>
            <a:off x="1056068" y="5537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87046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2" y="1013248"/>
            <a:ext cx="7547572" cy="5660679"/>
          </a:xfrm>
          <a:prstGeom prst="rect">
            <a:avLst/>
          </a:prstGeom>
        </p:spPr>
      </p:pic>
      <p:sp>
        <p:nvSpPr>
          <p:cNvPr id="7" name="Rectangle 6"/>
          <p:cNvSpPr/>
          <p:nvPr/>
        </p:nvSpPr>
        <p:spPr>
          <a:xfrm>
            <a:off x="5769467" y="6235649"/>
            <a:ext cx="2431638" cy="430887"/>
          </a:xfrm>
          <a:prstGeom prst="rect">
            <a:avLst/>
          </a:prstGeom>
        </p:spPr>
        <p:txBody>
          <a:bodyPr wrap="none">
            <a:spAutoFit/>
          </a:bodyPr>
          <a:lstStyle/>
          <a:p>
            <a:pPr algn="ctr"/>
            <a:r>
              <a:rPr lang="en-US" sz="2200" dirty="0" smtClean="0"/>
              <a:t>(</a:t>
            </a:r>
            <a:r>
              <a:rPr lang="en-US" sz="2200" dirty="0" err="1" smtClean="0"/>
              <a:t>Pacucci</a:t>
            </a:r>
            <a:r>
              <a:rPr lang="en-US" sz="2200" dirty="0"/>
              <a:t> </a:t>
            </a:r>
            <a:r>
              <a:rPr lang="en-US" sz="2200" dirty="0" smtClean="0"/>
              <a:t>et al., 2016)</a:t>
            </a:r>
            <a:endParaRPr lang="en-US" sz="2200" dirty="0"/>
          </a:p>
        </p:txBody>
      </p:sp>
      <p:sp>
        <p:nvSpPr>
          <p:cNvPr id="2" name="TextBox 1"/>
          <p:cNvSpPr txBox="1"/>
          <p:nvPr/>
        </p:nvSpPr>
        <p:spPr>
          <a:xfrm>
            <a:off x="1661929" y="5552599"/>
            <a:ext cx="2179904" cy="400110"/>
          </a:xfrm>
          <a:prstGeom prst="rect">
            <a:avLst/>
          </a:prstGeom>
          <a:noFill/>
        </p:spPr>
        <p:txBody>
          <a:bodyPr wrap="none" rtlCol="0">
            <a:spAutoFit/>
          </a:bodyPr>
          <a:lstStyle/>
          <a:p>
            <a:r>
              <a:rPr lang="en-US" sz="2000" dirty="0" smtClean="0"/>
              <a:t>Selection for </a:t>
            </a:r>
            <a:r>
              <a:rPr lang="en-US" sz="2000" dirty="0" smtClean="0">
                <a:latin typeface="Cambria Math"/>
                <a:cs typeface="Cambria Math"/>
              </a:rPr>
              <a:t>H&lt;28</a:t>
            </a:r>
            <a:endParaRPr lang="en-US" sz="2000" dirty="0">
              <a:latin typeface="Cambria Math"/>
              <a:cs typeface="Cambria Math"/>
            </a:endParaRPr>
          </a:p>
        </p:txBody>
      </p:sp>
      <p:sp>
        <p:nvSpPr>
          <p:cNvPr id="8" name="Rectangle 7"/>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3" name="Rectangle 2"/>
          <p:cNvSpPr/>
          <p:nvPr/>
        </p:nvSpPr>
        <p:spPr>
          <a:xfrm>
            <a:off x="0" y="240514"/>
            <a:ext cx="9144000" cy="707886"/>
          </a:xfrm>
          <a:prstGeom prst="rect">
            <a:avLst/>
          </a:prstGeom>
        </p:spPr>
        <p:txBody>
          <a:bodyPr wrap="square">
            <a:spAutoFit/>
          </a:bodyPr>
          <a:lstStyle/>
          <a:p>
            <a:pPr algn="ctr"/>
            <a:r>
              <a:rPr lang="en-US" sz="4000" b="1" dirty="0"/>
              <a:t>X-ray Detected Objects in GOODS-S</a:t>
            </a:r>
          </a:p>
        </p:txBody>
      </p:sp>
      <p:sp>
        <p:nvSpPr>
          <p:cNvPr id="5" name="TextBox 4"/>
          <p:cNvSpPr txBox="1"/>
          <p:nvPr/>
        </p:nvSpPr>
        <p:spPr>
          <a:xfrm>
            <a:off x="1056068" y="5537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571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2" y="1013248"/>
            <a:ext cx="7547572" cy="5660679"/>
          </a:xfrm>
          <a:prstGeom prst="rect">
            <a:avLst/>
          </a:prstGeom>
        </p:spPr>
      </p:pic>
      <p:sp>
        <p:nvSpPr>
          <p:cNvPr id="7" name="Rectangle 6"/>
          <p:cNvSpPr/>
          <p:nvPr/>
        </p:nvSpPr>
        <p:spPr>
          <a:xfrm>
            <a:off x="5769467" y="6235649"/>
            <a:ext cx="2431638" cy="430887"/>
          </a:xfrm>
          <a:prstGeom prst="rect">
            <a:avLst/>
          </a:prstGeom>
        </p:spPr>
        <p:txBody>
          <a:bodyPr wrap="none">
            <a:spAutoFit/>
          </a:bodyPr>
          <a:lstStyle/>
          <a:p>
            <a:pPr algn="ctr"/>
            <a:r>
              <a:rPr lang="en-US" sz="2200" dirty="0" smtClean="0"/>
              <a:t>(</a:t>
            </a:r>
            <a:r>
              <a:rPr lang="en-US" sz="2200" dirty="0" err="1" smtClean="0"/>
              <a:t>Pacucci</a:t>
            </a:r>
            <a:r>
              <a:rPr lang="en-US" sz="2200" dirty="0"/>
              <a:t> </a:t>
            </a:r>
            <a:r>
              <a:rPr lang="en-US" sz="2200" dirty="0" smtClean="0"/>
              <a:t>et al., 2016)</a:t>
            </a:r>
            <a:endParaRPr lang="en-US" sz="2200" dirty="0"/>
          </a:p>
        </p:txBody>
      </p:sp>
      <p:sp>
        <p:nvSpPr>
          <p:cNvPr id="2" name="TextBox 1"/>
          <p:cNvSpPr txBox="1"/>
          <p:nvPr/>
        </p:nvSpPr>
        <p:spPr>
          <a:xfrm>
            <a:off x="1661929" y="5552599"/>
            <a:ext cx="2179904" cy="400110"/>
          </a:xfrm>
          <a:prstGeom prst="rect">
            <a:avLst/>
          </a:prstGeom>
          <a:noFill/>
        </p:spPr>
        <p:txBody>
          <a:bodyPr wrap="none" rtlCol="0">
            <a:spAutoFit/>
          </a:bodyPr>
          <a:lstStyle/>
          <a:p>
            <a:r>
              <a:rPr lang="en-US" sz="2000" dirty="0" smtClean="0"/>
              <a:t>Selection for </a:t>
            </a:r>
            <a:r>
              <a:rPr lang="en-US" sz="2000" dirty="0" smtClean="0">
                <a:latin typeface="Cambria Math"/>
                <a:cs typeface="Cambria Math"/>
              </a:rPr>
              <a:t>H&lt;28</a:t>
            </a:r>
            <a:endParaRPr lang="en-US" sz="2000" dirty="0">
              <a:latin typeface="Cambria Math"/>
              <a:cs typeface="Cambria Math"/>
            </a:endParaRPr>
          </a:p>
        </p:txBody>
      </p:sp>
      <p:sp>
        <p:nvSpPr>
          <p:cNvPr id="8" name="Rectangle 7"/>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3" name="Rectangle 2"/>
          <p:cNvSpPr/>
          <p:nvPr/>
        </p:nvSpPr>
        <p:spPr>
          <a:xfrm>
            <a:off x="0" y="240514"/>
            <a:ext cx="9144000" cy="707886"/>
          </a:xfrm>
          <a:prstGeom prst="rect">
            <a:avLst/>
          </a:prstGeom>
        </p:spPr>
        <p:txBody>
          <a:bodyPr wrap="square">
            <a:spAutoFit/>
          </a:bodyPr>
          <a:lstStyle/>
          <a:p>
            <a:pPr algn="ctr"/>
            <a:r>
              <a:rPr lang="en-US" sz="4000" b="1" dirty="0"/>
              <a:t>DCBH Candidates in </a:t>
            </a:r>
            <a:r>
              <a:rPr lang="en-US" sz="4000" b="1" dirty="0" smtClean="0"/>
              <a:t>GOODS-S</a:t>
            </a:r>
            <a:endParaRPr lang="en-US" sz="4000" b="1" dirty="0"/>
          </a:p>
        </p:txBody>
      </p:sp>
      <p:sp>
        <p:nvSpPr>
          <p:cNvPr id="5" name="TextBox 4"/>
          <p:cNvSpPr txBox="1"/>
          <p:nvPr/>
        </p:nvSpPr>
        <p:spPr>
          <a:xfrm>
            <a:off x="1056068" y="553792"/>
            <a:ext cx="184731" cy="369332"/>
          </a:xfrm>
          <a:prstGeom prst="rect">
            <a:avLst/>
          </a:prstGeom>
          <a:noFill/>
        </p:spPr>
        <p:txBody>
          <a:bodyPr wrap="none" rtlCol="0">
            <a:spAutoFit/>
          </a:bodyPr>
          <a:lstStyle/>
          <a:p>
            <a:endParaRPr lang="en-US" dirty="0"/>
          </a:p>
        </p:txBody>
      </p:sp>
      <p:sp>
        <p:nvSpPr>
          <p:cNvPr id="9" name="Rectangle 8"/>
          <p:cNvSpPr/>
          <p:nvPr/>
        </p:nvSpPr>
        <p:spPr>
          <a:xfrm>
            <a:off x="3691664" y="4755474"/>
            <a:ext cx="2530608" cy="369332"/>
          </a:xfrm>
          <a:prstGeom prst="rect">
            <a:avLst/>
          </a:prstGeom>
        </p:spPr>
        <p:txBody>
          <a:bodyPr wrap="square">
            <a:spAutoFit/>
          </a:bodyPr>
          <a:lstStyle/>
          <a:p>
            <a:pPr algn="ctr"/>
            <a:r>
              <a:rPr lang="en-US" b="1" dirty="0" smtClean="0"/>
              <a:t>DCBH candidates</a:t>
            </a:r>
            <a:endParaRPr lang="en-US" b="1" dirty="0"/>
          </a:p>
        </p:txBody>
      </p:sp>
      <p:cxnSp>
        <p:nvCxnSpPr>
          <p:cNvPr id="10" name="Straight Arrow Connector 9"/>
          <p:cNvCxnSpPr/>
          <p:nvPr/>
        </p:nvCxnSpPr>
        <p:spPr>
          <a:xfrm flipH="1">
            <a:off x="2985592" y="4775206"/>
            <a:ext cx="896386"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999104" y="5021313"/>
            <a:ext cx="896386"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7125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24" y="1461709"/>
            <a:ext cx="7341004" cy="4588127"/>
          </a:xfrm>
          <a:prstGeom prst="rect">
            <a:avLst/>
          </a:prstGeom>
        </p:spPr>
      </p:pic>
      <p:sp>
        <p:nvSpPr>
          <p:cNvPr id="2" name="Rectangle 1"/>
          <p:cNvSpPr/>
          <p:nvPr/>
        </p:nvSpPr>
        <p:spPr>
          <a:xfrm>
            <a:off x="941424" y="6074224"/>
            <a:ext cx="7341004" cy="646331"/>
          </a:xfrm>
          <a:prstGeom prst="rect">
            <a:avLst/>
          </a:prstGeom>
        </p:spPr>
        <p:txBody>
          <a:bodyPr wrap="square">
            <a:spAutoFit/>
          </a:bodyPr>
          <a:lstStyle/>
          <a:p>
            <a:pPr algn="ctr"/>
            <a:r>
              <a:rPr lang="en-US" b="1" dirty="0"/>
              <a:t>Credit: </a:t>
            </a:r>
            <a:r>
              <a:rPr lang="en-US" dirty="0"/>
              <a:t>X-ray: NASA/CXC/</a:t>
            </a:r>
            <a:r>
              <a:rPr lang="en-US" dirty="0" err="1"/>
              <a:t>Scuola</a:t>
            </a:r>
            <a:r>
              <a:rPr lang="en-US" dirty="0"/>
              <a:t> </a:t>
            </a:r>
            <a:r>
              <a:rPr lang="en-US" dirty="0" err="1"/>
              <a:t>Normale</a:t>
            </a:r>
            <a:r>
              <a:rPr lang="en-US" dirty="0"/>
              <a:t> </a:t>
            </a:r>
            <a:r>
              <a:rPr lang="en-US" dirty="0" err="1"/>
              <a:t>Superiore</a:t>
            </a:r>
            <a:r>
              <a:rPr lang="en-US" dirty="0"/>
              <a:t>/</a:t>
            </a:r>
            <a:r>
              <a:rPr lang="en-US" dirty="0" err="1"/>
              <a:t>Pacucci</a:t>
            </a:r>
            <a:r>
              <a:rPr lang="en-US" dirty="0"/>
              <a:t>, F. et al, Optical: NASA/</a:t>
            </a:r>
            <a:r>
              <a:rPr lang="en-US" dirty="0" err="1"/>
              <a:t>STScI</a:t>
            </a:r>
            <a:r>
              <a:rPr lang="en-US" dirty="0"/>
              <a:t>; Illustration: NASA/CXC/</a:t>
            </a:r>
            <a:r>
              <a:rPr lang="en-US" dirty="0" err="1"/>
              <a:t>M.Weiss</a:t>
            </a:r>
            <a:endParaRPr lang="en-US" dirty="0"/>
          </a:p>
        </p:txBody>
      </p:sp>
      <p:sp>
        <p:nvSpPr>
          <p:cNvPr id="6" name="Rectangle 5"/>
          <p:cNvSpPr/>
          <p:nvPr/>
        </p:nvSpPr>
        <p:spPr>
          <a:xfrm>
            <a:off x="0" y="387686"/>
            <a:ext cx="9144000" cy="707886"/>
          </a:xfrm>
          <a:prstGeom prst="rect">
            <a:avLst/>
          </a:prstGeom>
        </p:spPr>
        <p:txBody>
          <a:bodyPr wrap="square">
            <a:spAutoFit/>
          </a:bodyPr>
          <a:lstStyle/>
          <a:p>
            <a:pPr algn="ctr"/>
            <a:r>
              <a:rPr lang="en-US" sz="4000" b="1" dirty="0" smtClean="0"/>
              <a:t>The First </a:t>
            </a:r>
            <a:r>
              <a:rPr lang="en-US" sz="4000" b="1" smtClean="0"/>
              <a:t>DCBH Candidates</a:t>
            </a:r>
            <a:endParaRPr lang="en-US" sz="4000" b="1" dirty="0"/>
          </a:p>
        </p:txBody>
      </p:sp>
      <p:sp>
        <p:nvSpPr>
          <p:cNvPr id="7" name="Rectangle 6"/>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Tree>
    <p:extLst>
      <p:ext uri="{BB962C8B-B14F-4D97-AF65-F5344CB8AC3E}">
        <p14:creationId xmlns:p14="http://schemas.microsoft.com/office/powerpoint/2010/main" val="28485546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16" y="1144752"/>
            <a:ext cx="2867755" cy="2442743"/>
          </a:xfrm>
          <a:prstGeom prst="rect">
            <a:avLst/>
          </a:prstGeom>
        </p:spPr>
      </p:pic>
      <p:sp>
        <p:nvSpPr>
          <p:cNvPr id="27" name="TextBox 26"/>
          <p:cNvSpPr txBox="1"/>
          <p:nvPr/>
        </p:nvSpPr>
        <p:spPr>
          <a:xfrm>
            <a:off x="1068816" y="3550115"/>
            <a:ext cx="2867755" cy="369332"/>
          </a:xfrm>
          <a:prstGeom prst="rect">
            <a:avLst/>
          </a:prstGeom>
          <a:noFill/>
        </p:spPr>
        <p:txBody>
          <a:bodyPr wrap="none" rtlCol="0">
            <a:spAutoFit/>
          </a:bodyPr>
          <a:lstStyle/>
          <a:p>
            <a:r>
              <a:rPr lang="en-US" dirty="0" smtClean="0"/>
              <a:t>DCBH candidate at </a:t>
            </a:r>
            <a:r>
              <a:rPr lang="en-US" dirty="0" smtClean="0">
                <a:latin typeface="Cambria Math"/>
                <a:cs typeface="Cambria Math"/>
              </a:rPr>
              <a:t>z = 6.06</a:t>
            </a:r>
            <a:endParaRPr lang="en-US" dirty="0">
              <a:latin typeface="Cambria Math"/>
              <a:cs typeface="Cambria Math"/>
            </a:endParaRPr>
          </a:p>
        </p:txBody>
      </p:sp>
      <p:sp>
        <p:nvSpPr>
          <p:cNvPr id="17" name="TextBox 16"/>
          <p:cNvSpPr txBox="1"/>
          <p:nvPr/>
        </p:nvSpPr>
        <p:spPr>
          <a:xfrm>
            <a:off x="5854080" y="1245304"/>
            <a:ext cx="1506091" cy="461665"/>
          </a:xfrm>
          <a:prstGeom prst="rect">
            <a:avLst/>
          </a:prstGeom>
          <a:noFill/>
        </p:spPr>
        <p:txBody>
          <a:bodyPr wrap="none" rtlCol="0">
            <a:spAutoFit/>
          </a:bodyPr>
          <a:lstStyle/>
          <a:p>
            <a:r>
              <a:rPr lang="en-US" sz="2400" b="1" u="sng" dirty="0" smtClean="0">
                <a:solidFill>
                  <a:srgbClr val="000090"/>
                </a:solidFill>
              </a:rPr>
              <a:t>SURVEYS</a:t>
            </a:r>
          </a:p>
        </p:txBody>
      </p:sp>
      <p:sp>
        <p:nvSpPr>
          <p:cNvPr id="20" name="TextBox 19"/>
          <p:cNvSpPr txBox="1"/>
          <p:nvPr/>
        </p:nvSpPr>
        <p:spPr>
          <a:xfrm>
            <a:off x="1360858" y="4258036"/>
            <a:ext cx="2715858" cy="461665"/>
          </a:xfrm>
          <a:prstGeom prst="rect">
            <a:avLst/>
          </a:prstGeom>
          <a:noFill/>
        </p:spPr>
        <p:txBody>
          <a:bodyPr wrap="none" rtlCol="0">
            <a:spAutoFit/>
          </a:bodyPr>
          <a:lstStyle/>
          <a:p>
            <a:r>
              <a:rPr lang="en-US" sz="2400" b="1" u="sng" dirty="0" smtClean="0">
                <a:solidFill>
                  <a:srgbClr val="000090"/>
                </a:solidFill>
              </a:rPr>
              <a:t>SINGLE SOURCES</a:t>
            </a:r>
          </a:p>
        </p:txBody>
      </p:sp>
      <p:pic>
        <p:nvPicPr>
          <p:cNvPr id="21" name="Picture 20" descr="CR7_n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925" y="5600132"/>
            <a:ext cx="1265428" cy="1060766"/>
          </a:xfrm>
          <a:prstGeom prst="rect">
            <a:avLst/>
          </a:prstGeom>
        </p:spPr>
      </p:pic>
      <p:pic>
        <p:nvPicPr>
          <p:cNvPr id="24" name="Picture 23" descr="cr7_img.png"/>
          <p:cNvPicPr>
            <a:picLocks noChangeAspect="1"/>
          </p:cNvPicPr>
          <p:nvPr/>
        </p:nvPicPr>
        <p:blipFill rotWithShape="1">
          <a:blip r:embed="rId5">
            <a:extLst>
              <a:ext uri="{28A0092B-C50C-407E-A947-70E740481C1C}">
                <a14:useLocalDpi xmlns:a14="http://schemas.microsoft.com/office/drawing/2010/main" val="0"/>
              </a:ext>
            </a:extLst>
          </a:blip>
          <a:srcRect l="16678" r="16047"/>
          <a:stretch/>
        </p:blipFill>
        <p:spPr>
          <a:xfrm>
            <a:off x="6016224" y="4049739"/>
            <a:ext cx="1549335" cy="1533820"/>
          </a:xfrm>
          <a:prstGeom prst="rect">
            <a:avLst/>
          </a:prstGeom>
        </p:spPr>
      </p:pic>
      <p:pic>
        <p:nvPicPr>
          <p:cNvPr id="25" name="Picture 24" descr="h-840-bh_seeds_illD.jpg"/>
          <p:cNvPicPr>
            <a:picLocks noChangeAspect="1"/>
          </p:cNvPicPr>
          <p:nvPr/>
        </p:nvPicPr>
        <p:blipFill rotWithShape="1">
          <a:blip r:embed="rId6">
            <a:extLst>
              <a:ext uri="{28A0092B-C50C-407E-A947-70E740481C1C}">
                <a14:useLocalDpi xmlns:a14="http://schemas.microsoft.com/office/drawing/2010/main" val="0"/>
              </a:ext>
            </a:extLst>
          </a:blip>
          <a:srcRect l="12179" r="9420"/>
          <a:stretch/>
        </p:blipFill>
        <p:spPr>
          <a:xfrm>
            <a:off x="7360171" y="5585654"/>
            <a:ext cx="1317923" cy="1087700"/>
          </a:xfrm>
          <a:prstGeom prst="rect">
            <a:avLst/>
          </a:prstGeom>
        </p:spPr>
      </p:pic>
      <p:sp>
        <p:nvSpPr>
          <p:cNvPr id="26" name="Curved Down Arrow 25"/>
          <p:cNvSpPr/>
          <p:nvPr/>
        </p:nvSpPr>
        <p:spPr>
          <a:xfrm rot="3308746">
            <a:off x="7604659" y="5048990"/>
            <a:ext cx="692112" cy="456701"/>
          </a:xfrm>
          <a:prstGeom prst="curvedDownArrow">
            <a:avLst>
              <a:gd name="adj1" fmla="val 19717"/>
              <a:gd name="adj2" fmla="val 50000"/>
              <a:gd name="adj3" fmla="val 744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urved Down Arrow 27"/>
          <p:cNvSpPr/>
          <p:nvPr/>
        </p:nvSpPr>
        <p:spPr>
          <a:xfrm rot="18291254" flipH="1">
            <a:off x="5285014" y="5048992"/>
            <a:ext cx="692112" cy="456701"/>
          </a:xfrm>
          <a:prstGeom prst="curvedDownArrow">
            <a:avLst>
              <a:gd name="adj1" fmla="val 19717"/>
              <a:gd name="adj2" fmla="val 50000"/>
              <a:gd name="adj3" fmla="val 744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4179392" y="4461849"/>
            <a:ext cx="1944779" cy="461665"/>
          </a:xfrm>
          <a:prstGeom prst="rect">
            <a:avLst/>
          </a:prstGeom>
          <a:noFill/>
        </p:spPr>
        <p:txBody>
          <a:bodyPr wrap="square" rtlCol="0">
            <a:spAutoFit/>
          </a:bodyPr>
          <a:lstStyle/>
          <a:p>
            <a:pPr algn="ctr"/>
            <a:r>
              <a:rPr lang="en-US" sz="2400" b="1" dirty="0" smtClean="0">
                <a:solidFill>
                  <a:srgbClr val="FF0000"/>
                </a:solidFill>
              </a:rPr>
              <a:t>Pop III stars</a:t>
            </a:r>
          </a:p>
        </p:txBody>
      </p:sp>
      <p:sp>
        <p:nvSpPr>
          <p:cNvPr id="30" name="TextBox 29"/>
          <p:cNvSpPr txBox="1"/>
          <p:nvPr/>
        </p:nvSpPr>
        <p:spPr>
          <a:xfrm>
            <a:off x="7408002" y="4502849"/>
            <a:ext cx="1368298" cy="461665"/>
          </a:xfrm>
          <a:prstGeom prst="rect">
            <a:avLst/>
          </a:prstGeom>
          <a:noFill/>
        </p:spPr>
        <p:txBody>
          <a:bodyPr wrap="square" rtlCol="0">
            <a:spAutoFit/>
          </a:bodyPr>
          <a:lstStyle/>
          <a:p>
            <a:pPr algn="ctr"/>
            <a:r>
              <a:rPr lang="en-US" sz="2400" b="1" dirty="0" smtClean="0">
                <a:solidFill>
                  <a:srgbClr val="FF0000"/>
                </a:solidFill>
              </a:rPr>
              <a:t>DCBH</a:t>
            </a:r>
          </a:p>
        </p:txBody>
      </p:sp>
      <p:sp>
        <p:nvSpPr>
          <p:cNvPr id="32" name="TextBox 31"/>
          <p:cNvSpPr txBox="1"/>
          <p:nvPr/>
        </p:nvSpPr>
        <p:spPr>
          <a:xfrm>
            <a:off x="24495" y="4861009"/>
            <a:ext cx="5349813" cy="1938992"/>
          </a:xfrm>
          <a:prstGeom prst="rect">
            <a:avLst/>
          </a:prstGeom>
          <a:noFill/>
        </p:spPr>
        <p:txBody>
          <a:bodyPr wrap="square" rtlCol="0">
            <a:spAutoFit/>
          </a:bodyPr>
          <a:lstStyle/>
          <a:p>
            <a:pPr marL="0" lvl="1" algn="ctr"/>
            <a:r>
              <a:rPr lang="en-US" sz="2400" b="1" dirty="0" smtClean="0"/>
              <a:t>The case of CR7 (LAE at </a:t>
            </a:r>
            <a:r>
              <a:rPr lang="en-US" sz="2400" b="1" dirty="0" smtClean="0">
                <a:latin typeface="Cambria Math"/>
                <a:cs typeface="Cambria Math"/>
              </a:rPr>
              <a:t>z=6.6)</a:t>
            </a:r>
            <a:endParaRPr lang="en-US" sz="2400" b="1" dirty="0" smtClean="0"/>
          </a:p>
          <a:p>
            <a:pPr algn="ctr"/>
            <a:r>
              <a:rPr lang="en-US" sz="2400" dirty="0" smtClean="0"/>
              <a:t>(</a:t>
            </a:r>
            <a:r>
              <a:rPr lang="en-US" sz="2400" dirty="0"/>
              <a:t>e.g. </a:t>
            </a:r>
            <a:r>
              <a:rPr lang="en-US" sz="2400" dirty="0" err="1"/>
              <a:t>Sobral</a:t>
            </a:r>
            <a:r>
              <a:rPr lang="en-US" sz="2400" dirty="0"/>
              <a:t> et al., 2015</a:t>
            </a:r>
            <a:r>
              <a:rPr lang="en-US" sz="2400" dirty="0" smtClean="0"/>
              <a:t>):</a:t>
            </a:r>
            <a:endParaRPr lang="en-US" sz="2400" dirty="0"/>
          </a:p>
          <a:p>
            <a:pPr marL="800100" lvl="1" indent="-342900">
              <a:buFont typeface="Arial"/>
              <a:buChar char="•"/>
            </a:pPr>
            <a:r>
              <a:rPr lang="en-US" sz="2400" dirty="0" smtClean="0"/>
              <a:t>No metal lines</a:t>
            </a:r>
          </a:p>
          <a:p>
            <a:pPr marL="800100" lvl="1" indent="-342900">
              <a:buFont typeface="Arial"/>
              <a:buChar char="•"/>
            </a:pPr>
            <a:r>
              <a:rPr lang="en-US" sz="2400" dirty="0"/>
              <a:t>Strong </a:t>
            </a:r>
            <a:r>
              <a:rPr lang="en-US" sz="2400" dirty="0" err="1"/>
              <a:t>Lya</a:t>
            </a:r>
            <a:r>
              <a:rPr lang="en-US" sz="2400" dirty="0"/>
              <a:t> and He II lines</a:t>
            </a:r>
            <a:br>
              <a:rPr lang="en-US" sz="2400" dirty="0"/>
            </a:br>
            <a:r>
              <a:rPr lang="en-US" sz="2400" dirty="0"/>
              <a:t>(but see Shibuya et al., 2017</a:t>
            </a:r>
            <a:r>
              <a:rPr lang="en-US" sz="2400" dirty="0" smtClean="0"/>
              <a:t>)</a:t>
            </a:r>
            <a:endParaRPr lang="en-US" sz="2400" dirty="0"/>
          </a:p>
        </p:txBody>
      </p:sp>
      <p:cxnSp>
        <p:nvCxnSpPr>
          <p:cNvPr id="33" name="Straight Connector 32"/>
          <p:cNvCxnSpPr/>
          <p:nvPr/>
        </p:nvCxnSpPr>
        <p:spPr>
          <a:xfrm flipH="1">
            <a:off x="175651" y="3913290"/>
            <a:ext cx="8502444" cy="0"/>
          </a:xfrm>
          <a:prstGeom prst="line">
            <a:avLst/>
          </a:prstGeom>
          <a:ln w="3810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98002" y="1747499"/>
            <a:ext cx="4631113" cy="1569660"/>
          </a:xfrm>
          <a:prstGeom prst="rect">
            <a:avLst/>
          </a:prstGeom>
          <a:noFill/>
        </p:spPr>
        <p:txBody>
          <a:bodyPr wrap="square" rtlCol="0">
            <a:spAutoFit/>
          </a:bodyPr>
          <a:lstStyle/>
          <a:p>
            <a:pPr algn="ctr"/>
            <a:r>
              <a:rPr lang="en-US" sz="2400" b="1" dirty="0" smtClean="0"/>
              <a:t>Photometric selection </a:t>
            </a:r>
          </a:p>
          <a:p>
            <a:pPr algn="ctr"/>
            <a:r>
              <a:rPr lang="en-US" sz="2400" dirty="0" smtClean="0"/>
              <a:t>Two DCBH candidates in </a:t>
            </a:r>
            <a:br>
              <a:rPr lang="en-US" sz="2400" dirty="0" smtClean="0"/>
            </a:br>
            <a:r>
              <a:rPr lang="en-US" sz="2400" dirty="0" smtClean="0"/>
              <a:t>GOODS-S at </a:t>
            </a:r>
            <a:r>
              <a:rPr lang="en-US" sz="2400" dirty="0" smtClean="0">
                <a:latin typeface="Cambria Math"/>
                <a:cs typeface="Cambria Math"/>
              </a:rPr>
              <a:t>z&gt;6</a:t>
            </a:r>
            <a:r>
              <a:rPr lang="en-US" sz="2400" dirty="0" smtClean="0"/>
              <a:t> </a:t>
            </a:r>
          </a:p>
          <a:p>
            <a:pPr algn="ctr"/>
            <a:r>
              <a:rPr lang="en-US" sz="2400" dirty="0" smtClean="0"/>
              <a:t>(</a:t>
            </a:r>
            <a:r>
              <a:rPr lang="en-US" sz="2400" dirty="0" err="1" smtClean="0"/>
              <a:t>Pacucci</a:t>
            </a:r>
            <a:r>
              <a:rPr lang="en-US" sz="2400" dirty="0" smtClean="0"/>
              <a:t> et al., 2016)</a:t>
            </a:r>
          </a:p>
        </p:txBody>
      </p:sp>
      <p:sp>
        <p:nvSpPr>
          <p:cNvPr id="18" name="Rectangle 17"/>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2" name="Rectangle 1"/>
          <p:cNvSpPr/>
          <p:nvPr/>
        </p:nvSpPr>
        <p:spPr>
          <a:xfrm>
            <a:off x="0" y="316063"/>
            <a:ext cx="9144000" cy="754053"/>
          </a:xfrm>
          <a:prstGeom prst="rect">
            <a:avLst/>
          </a:prstGeom>
        </p:spPr>
        <p:txBody>
          <a:bodyPr wrap="square">
            <a:spAutoFit/>
          </a:bodyPr>
          <a:lstStyle/>
          <a:p>
            <a:pPr algn="ctr"/>
            <a:r>
              <a:rPr lang="en-US" sz="4300" b="1" dirty="0"/>
              <a:t>Status of Black Hole Seeds Searches</a:t>
            </a:r>
          </a:p>
        </p:txBody>
      </p:sp>
    </p:spTree>
    <p:extLst>
      <p:ext uri="{BB962C8B-B14F-4D97-AF65-F5344CB8AC3E}">
        <p14:creationId xmlns:p14="http://schemas.microsoft.com/office/powerpoint/2010/main" val="41550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89888" y="1783080"/>
            <a:ext cx="6398798" cy="4799098"/>
          </a:xfrm>
          <a:prstGeom prst="rect">
            <a:avLst/>
          </a:prstGeom>
        </p:spPr>
      </p:pic>
      <p:sp>
        <p:nvSpPr>
          <p:cNvPr id="8" name="Rectangle 7"/>
          <p:cNvSpPr/>
          <p:nvPr/>
        </p:nvSpPr>
        <p:spPr>
          <a:xfrm>
            <a:off x="939012" y="6246737"/>
            <a:ext cx="2862392" cy="369332"/>
          </a:xfrm>
          <a:prstGeom prst="rect">
            <a:avLst/>
          </a:prstGeom>
        </p:spPr>
        <p:txBody>
          <a:bodyPr wrap="square">
            <a:spAutoFit/>
          </a:bodyPr>
          <a:lstStyle/>
          <a:p>
            <a:pPr algn="ctr"/>
            <a:r>
              <a:rPr lang="en-US" b="1" dirty="0" smtClean="0"/>
              <a:t>(</a:t>
            </a:r>
            <a:r>
              <a:rPr lang="en-US" b="1" dirty="0" err="1" smtClean="0"/>
              <a:t>Pacucci</a:t>
            </a:r>
            <a:r>
              <a:rPr lang="en-US" b="1" dirty="0" smtClean="0"/>
              <a:t> et al., 2017)</a:t>
            </a:r>
            <a:endParaRPr lang="en-US" b="1" dirty="0"/>
          </a:p>
        </p:txBody>
      </p:sp>
      <p:sp>
        <p:nvSpPr>
          <p:cNvPr id="9" name="TextBox 8"/>
          <p:cNvSpPr txBox="1"/>
          <p:nvPr/>
        </p:nvSpPr>
        <p:spPr>
          <a:xfrm>
            <a:off x="320040" y="1218384"/>
            <a:ext cx="8699417" cy="461665"/>
          </a:xfrm>
          <a:prstGeom prst="rect">
            <a:avLst/>
          </a:prstGeom>
          <a:noFill/>
        </p:spPr>
        <p:txBody>
          <a:bodyPr wrap="square" rtlCol="0">
            <a:spAutoFit/>
          </a:bodyPr>
          <a:lstStyle/>
          <a:p>
            <a:pPr algn="ctr"/>
            <a:r>
              <a:rPr lang="en-US" sz="2400" b="1" dirty="0" smtClean="0"/>
              <a:t>The photometry of CR7</a:t>
            </a:r>
            <a:r>
              <a:rPr lang="en-US" sz="2400" b="1" dirty="0"/>
              <a:t> </a:t>
            </a:r>
            <a:r>
              <a:rPr lang="en-US" sz="2400" b="1" dirty="0" smtClean="0"/>
              <a:t>can be fitted by our DCBH model.</a:t>
            </a:r>
          </a:p>
        </p:txBody>
      </p:sp>
      <p:sp>
        <p:nvSpPr>
          <p:cNvPr id="13" name="Rectangle 12"/>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14" name="Rectangle 13"/>
          <p:cNvSpPr/>
          <p:nvPr/>
        </p:nvSpPr>
        <p:spPr>
          <a:xfrm>
            <a:off x="0" y="349091"/>
            <a:ext cx="9143999" cy="754053"/>
          </a:xfrm>
          <a:prstGeom prst="rect">
            <a:avLst/>
          </a:prstGeom>
        </p:spPr>
        <p:txBody>
          <a:bodyPr wrap="square">
            <a:spAutoFit/>
          </a:bodyPr>
          <a:lstStyle/>
          <a:p>
            <a:pPr algn="ctr"/>
            <a:r>
              <a:rPr lang="en-US" sz="4300" b="1" dirty="0"/>
              <a:t>The Nature of CR7: a Persisting </a:t>
            </a:r>
            <a:r>
              <a:rPr lang="en-US" sz="4300" b="1" dirty="0" smtClean="0"/>
              <a:t>Puzzle</a:t>
            </a:r>
            <a:endParaRPr lang="en-US" sz="4300" b="1" dirty="0"/>
          </a:p>
        </p:txBody>
      </p:sp>
    </p:spTree>
    <p:extLst>
      <p:ext uri="{BB962C8B-B14F-4D97-AF65-F5344CB8AC3E}">
        <p14:creationId xmlns:p14="http://schemas.microsoft.com/office/powerpoint/2010/main" val="40614928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98051" y="4386889"/>
            <a:ext cx="8443978" cy="1107996"/>
          </a:xfrm>
          <a:prstGeom prst="rect">
            <a:avLst/>
          </a:prstGeom>
          <a:noFill/>
        </p:spPr>
        <p:txBody>
          <a:bodyPr wrap="square" rtlCol="0">
            <a:spAutoFit/>
          </a:bodyPr>
          <a:lstStyle/>
          <a:p>
            <a:pPr algn="ctr"/>
            <a:r>
              <a:rPr lang="en-US" sz="2200" b="1" u="sng" dirty="0" smtClean="0">
                <a:solidFill>
                  <a:srgbClr val="FF0000"/>
                </a:solidFill>
              </a:rPr>
              <a:t>Predictions</a:t>
            </a:r>
          </a:p>
          <a:p>
            <a:pPr marL="800100" lvl="1" indent="-342900">
              <a:buFont typeface="Arial"/>
              <a:buChar char="•"/>
            </a:pPr>
            <a:r>
              <a:rPr lang="en-US" sz="2200" dirty="0" smtClean="0">
                <a:solidFill>
                  <a:srgbClr val="FF0000"/>
                </a:solidFill>
              </a:rPr>
              <a:t>Predicted variability of CR7: </a:t>
            </a:r>
            <a:r>
              <a:rPr lang="en-US" sz="2200" dirty="0" smtClean="0">
                <a:solidFill>
                  <a:srgbClr val="FF0000"/>
                </a:solidFill>
                <a:latin typeface="Cambria Math"/>
                <a:cs typeface="Cambria Math"/>
              </a:rPr>
              <a:t>0.15-0.2 </a:t>
            </a:r>
            <a:r>
              <a:rPr lang="en-US" sz="2200" dirty="0" smtClean="0">
                <a:solidFill>
                  <a:srgbClr val="FF0000"/>
                </a:solidFill>
              </a:rPr>
              <a:t>mag in rest-frame UV</a:t>
            </a:r>
            <a:endParaRPr lang="en-US" sz="2200" dirty="0" smtClean="0">
              <a:solidFill>
                <a:srgbClr val="FF0000"/>
              </a:solidFill>
              <a:latin typeface="Cambria Math"/>
              <a:cs typeface="Cambria Math"/>
            </a:endParaRPr>
          </a:p>
          <a:p>
            <a:pPr marL="800100" lvl="1" indent="-342900">
              <a:buFont typeface="Arial"/>
              <a:buChar char="•"/>
            </a:pPr>
            <a:r>
              <a:rPr lang="en-US" sz="2200" dirty="0" smtClean="0">
                <a:solidFill>
                  <a:srgbClr val="FF0000"/>
                </a:solidFill>
              </a:rPr>
              <a:t>Short (one month) and long (one year) term rest-frame variability</a:t>
            </a:r>
            <a:endParaRPr lang="en-US" sz="2400" dirty="0" smtClean="0">
              <a:solidFill>
                <a:srgbClr val="FF0000"/>
              </a:solidFill>
            </a:endParaRPr>
          </a:p>
        </p:txBody>
      </p:sp>
      <p:sp>
        <p:nvSpPr>
          <p:cNvPr id="21" name="TextBox 20"/>
          <p:cNvSpPr txBox="1"/>
          <p:nvPr/>
        </p:nvSpPr>
        <p:spPr>
          <a:xfrm>
            <a:off x="4148074" y="1526842"/>
            <a:ext cx="4551344" cy="830997"/>
          </a:xfrm>
          <a:prstGeom prst="rect">
            <a:avLst/>
          </a:prstGeom>
          <a:noFill/>
        </p:spPr>
        <p:txBody>
          <a:bodyPr wrap="square" rtlCol="0">
            <a:spAutoFit/>
          </a:bodyPr>
          <a:lstStyle/>
          <a:p>
            <a:pPr algn="ctr"/>
            <a:r>
              <a:rPr lang="en-US" sz="2400" b="1" dirty="0" smtClean="0"/>
              <a:t>UV variability</a:t>
            </a:r>
            <a:r>
              <a:rPr lang="en-US" sz="2400" dirty="0" smtClean="0"/>
              <a:t> would </a:t>
            </a:r>
            <a:r>
              <a:rPr lang="en-US" sz="2400" b="1" dirty="0" smtClean="0"/>
              <a:t>favor </a:t>
            </a:r>
            <a:br>
              <a:rPr lang="en-US" sz="2400" b="1" dirty="0" smtClean="0"/>
            </a:br>
            <a:r>
              <a:rPr lang="en-US" sz="2400" b="1" dirty="0" smtClean="0"/>
              <a:t>the black hole </a:t>
            </a:r>
            <a:r>
              <a:rPr lang="en-US" sz="2400" dirty="0" smtClean="0"/>
              <a:t>interpretation.</a:t>
            </a:r>
          </a:p>
        </p:txBody>
      </p:sp>
      <p:sp>
        <p:nvSpPr>
          <p:cNvPr id="22" name="TextBox 21"/>
          <p:cNvSpPr txBox="1"/>
          <p:nvPr/>
        </p:nvSpPr>
        <p:spPr>
          <a:xfrm>
            <a:off x="298051" y="5463881"/>
            <a:ext cx="8443978" cy="1107996"/>
          </a:xfrm>
          <a:prstGeom prst="rect">
            <a:avLst/>
          </a:prstGeom>
          <a:noFill/>
        </p:spPr>
        <p:txBody>
          <a:bodyPr wrap="square" rtlCol="0">
            <a:spAutoFit/>
          </a:bodyPr>
          <a:lstStyle/>
          <a:p>
            <a:pPr algn="ctr"/>
            <a:r>
              <a:rPr lang="en-US" sz="2200" b="1" u="sng" dirty="0" smtClean="0">
                <a:solidFill>
                  <a:srgbClr val="0070C0"/>
                </a:solidFill>
              </a:rPr>
              <a:t>Observations</a:t>
            </a:r>
          </a:p>
          <a:p>
            <a:pPr marL="800100" lvl="1" indent="-342900">
              <a:buFont typeface="Arial"/>
              <a:buChar char="•"/>
            </a:pPr>
            <a:r>
              <a:rPr lang="en-US" sz="2200" dirty="0" smtClean="0">
                <a:solidFill>
                  <a:srgbClr val="0070C0"/>
                </a:solidFill>
              </a:rPr>
              <a:t>Deep </a:t>
            </a:r>
            <a:r>
              <a:rPr lang="en-US" sz="2200" dirty="0">
                <a:solidFill>
                  <a:srgbClr val="0070C0"/>
                </a:solidFill>
              </a:rPr>
              <a:t>F110W and F160W exposures of </a:t>
            </a:r>
            <a:r>
              <a:rPr lang="en-US" sz="2200" dirty="0" smtClean="0">
                <a:solidFill>
                  <a:srgbClr val="0070C0"/>
                </a:solidFill>
              </a:rPr>
              <a:t>CR7</a:t>
            </a:r>
          </a:p>
          <a:p>
            <a:pPr marL="800100" lvl="1" indent="-342900">
              <a:buFont typeface="Arial"/>
              <a:buChar char="•"/>
            </a:pPr>
            <a:r>
              <a:rPr lang="en-US" sz="2200" dirty="0">
                <a:solidFill>
                  <a:srgbClr val="0070C0"/>
                </a:solidFill>
              </a:rPr>
              <a:t>Observations </a:t>
            </a:r>
            <a:r>
              <a:rPr lang="en-US" sz="2200" dirty="0" smtClean="0">
                <a:solidFill>
                  <a:srgbClr val="0070C0"/>
                </a:solidFill>
              </a:rPr>
              <a:t>separated by 300 </a:t>
            </a:r>
            <a:r>
              <a:rPr lang="en-US" sz="2200" dirty="0">
                <a:solidFill>
                  <a:srgbClr val="0070C0"/>
                </a:solidFill>
              </a:rPr>
              <a:t>days </a:t>
            </a:r>
            <a:r>
              <a:rPr lang="en-US" sz="2200" dirty="0" smtClean="0">
                <a:solidFill>
                  <a:srgbClr val="0070C0"/>
                </a:solidFill>
              </a:rPr>
              <a:t>(40 </a:t>
            </a:r>
            <a:r>
              <a:rPr lang="en-US" sz="2200" dirty="0">
                <a:solidFill>
                  <a:srgbClr val="0070C0"/>
                </a:solidFill>
              </a:rPr>
              <a:t>days </a:t>
            </a:r>
            <a:r>
              <a:rPr lang="en-US" sz="2200" dirty="0" smtClean="0">
                <a:solidFill>
                  <a:srgbClr val="0070C0"/>
                </a:solidFill>
              </a:rPr>
              <a:t>rest</a:t>
            </a:r>
            <a:r>
              <a:rPr lang="en-US" sz="2200" dirty="0">
                <a:solidFill>
                  <a:srgbClr val="0070C0"/>
                </a:solidFill>
              </a:rPr>
              <a:t>-frame</a:t>
            </a:r>
            <a:r>
              <a:rPr lang="en-US" sz="2200" dirty="0" smtClean="0">
                <a:solidFill>
                  <a:srgbClr val="0070C0"/>
                </a:solidFill>
              </a:rPr>
              <a:t>)</a:t>
            </a:r>
          </a:p>
        </p:txBody>
      </p:sp>
      <p:sp>
        <p:nvSpPr>
          <p:cNvPr id="23" name="Rectangle 22"/>
          <p:cNvSpPr/>
          <p:nvPr/>
        </p:nvSpPr>
        <p:spPr>
          <a:xfrm>
            <a:off x="4199238" y="2773016"/>
            <a:ext cx="4551344" cy="830997"/>
          </a:xfrm>
          <a:prstGeom prst="rect">
            <a:avLst/>
          </a:prstGeom>
        </p:spPr>
        <p:txBody>
          <a:bodyPr wrap="square">
            <a:spAutoFit/>
          </a:bodyPr>
          <a:lstStyle/>
          <a:p>
            <a:pPr algn="ctr"/>
            <a:r>
              <a:rPr lang="en-US" sz="2400" b="1" dirty="0"/>
              <a:t>Cycle 24 HST </a:t>
            </a:r>
            <a:r>
              <a:rPr lang="en-US" sz="2400" b="1" dirty="0" smtClean="0"/>
              <a:t>observation</a:t>
            </a:r>
          </a:p>
          <a:p>
            <a:pPr algn="ctr"/>
            <a:r>
              <a:rPr lang="en-US" sz="2400" b="1" dirty="0" smtClean="0"/>
              <a:t>PI: </a:t>
            </a:r>
            <a:r>
              <a:rPr lang="en-US" sz="2400" b="1" dirty="0" err="1"/>
              <a:t>Xiaohui</a:t>
            </a:r>
            <a:r>
              <a:rPr lang="en-US" sz="2400" b="1" dirty="0"/>
              <a:t> Fan</a:t>
            </a:r>
          </a:p>
        </p:txBody>
      </p:sp>
      <p:sp>
        <p:nvSpPr>
          <p:cNvPr id="10" name="Rectangle 9"/>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2" name="Rectangle 1"/>
          <p:cNvSpPr/>
          <p:nvPr/>
        </p:nvSpPr>
        <p:spPr>
          <a:xfrm>
            <a:off x="0" y="373989"/>
            <a:ext cx="9144000" cy="754053"/>
          </a:xfrm>
          <a:prstGeom prst="rect">
            <a:avLst/>
          </a:prstGeom>
        </p:spPr>
        <p:txBody>
          <a:bodyPr wrap="square">
            <a:spAutoFit/>
          </a:bodyPr>
          <a:lstStyle/>
          <a:p>
            <a:pPr algn="ctr"/>
            <a:r>
              <a:rPr lang="en-US" sz="4300" b="1" dirty="0" smtClean="0"/>
              <a:t>CR7: a Variability Study with Hubble</a:t>
            </a:r>
            <a:endParaRPr lang="en-US" sz="43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02" y="1155752"/>
            <a:ext cx="2936160" cy="3217282"/>
          </a:xfrm>
          <a:prstGeom prst="rect">
            <a:avLst/>
          </a:prstGeom>
        </p:spPr>
      </p:pic>
    </p:spTree>
    <p:extLst>
      <p:ext uri="{BB962C8B-B14F-4D97-AF65-F5344CB8AC3E}">
        <p14:creationId xmlns:p14="http://schemas.microsoft.com/office/powerpoint/2010/main" val="12638924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57" y="1133035"/>
            <a:ext cx="2247132" cy="168701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629" y="1100084"/>
            <a:ext cx="2206021" cy="1763876"/>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256" t="2423" r="2727" b="1970"/>
          <a:stretch/>
        </p:blipFill>
        <p:spPr>
          <a:xfrm>
            <a:off x="331686" y="2963207"/>
            <a:ext cx="2724504" cy="2034629"/>
          </a:xfrm>
          <a:prstGeom prst="rect">
            <a:avLst/>
          </a:prstGeom>
        </p:spPr>
      </p:pic>
      <p:pic>
        <p:nvPicPr>
          <p:cNvPr id="16" name="Picture 15" descr="spectrum_CR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719" y="2934467"/>
            <a:ext cx="2432930" cy="2114823"/>
          </a:xfrm>
          <a:prstGeom prst="rect">
            <a:avLst/>
          </a:prstGeom>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3455" b="96182" l="4707" r="93828">
                        <a14:foregroundMark x1="44142" y1="74909" x2="44142" y2="74909"/>
                        <a14:foregroundMark x1="48222" y1="76000" x2="48222" y2="76000"/>
                        <a14:foregroundMark x1="46025" y1="54364" x2="46025" y2="54364"/>
                        <a14:foregroundMark x1="50418" y1="54909" x2="50418" y2="54909"/>
                        <a14:foregroundMark x1="38598" y1="40000" x2="38598" y2="40000"/>
                        <a14:foregroundMark x1="19770" y1="41455" x2="19770" y2="41455"/>
                        <a14:foregroundMark x1="11611" y1="38545" x2="11611" y2="38545"/>
                        <a14:foregroundMark x1="17364" y1="35636" x2="17364" y2="35636"/>
                        <a14:foregroundMark x1="23326" y1="34000" x2="23326" y2="34000"/>
                        <a14:foregroundMark x1="20816" y1="45455" x2="20816" y2="45455"/>
                        <a14:foregroundMark x1="24582" y1="46182" x2="24582" y2="46182"/>
                        <a14:foregroundMark x1="22803" y1="44000" x2="22803" y2="44000"/>
                        <a14:foregroundMark x1="20921" y1="47636" x2="20921" y2="47636"/>
                        <a14:foregroundMark x1="9728" y1="44364" x2="9728" y2="44364"/>
                        <a14:foregroundMark x1="7531" y1="46000" x2="7531" y2="46000"/>
                        <a14:foregroundMark x1="10983" y1="44182" x2="10983" y2="44182"/>
                        <a14:foregroundMark x1="12448" y1="42545" x2="12448" y2="42545"/>
                        <a14:foregroundMark x1="14121" y1="40000" x2="14121" y2="40000"/>
                        <a14:foregroundMark x1="14958" y1="39455" x2="14958" y2="39455"/>
                        <a14:foregroundMark x1="16213" y1="37273" x2="16213" y2="37273"/>
                        <a14:foregroundMark x1="15272" y1="37818" x2="15272" y2="37818"/>
                        <a14:foregroundMark x1="10669" y1="39636" x2="10669" y2="39636"/>
                        <a14:foregroundMark x1="7427" y1="37273" x2="7427" y2="37273"/>
                        <a14:foregroundMark x1="8891" y1="36545" x2="8891" y2="36545"/>
                        <a14:foregroundMark x1="22699" y1="30545" x2="22699" y2="30545"/>
                        <a14:foregroundMark x1="12343" y1="44909" x2="12343" y2="44909"/>
                        <a14:foregroundMark x1="14435" y1="42364" x2="14435" y2="42364"/>
                        <a14:foregroundMark x1="43828" y1="36364" x2="43828" y2="36364"/>
                        <a14:foregroundMark x1="50732" y1="74364" x2="50732" y2="74364"/>
                        <a14:foregroundMark x1="57636" y1="39455" x2="57636" y2="39455"/>
                        <a14:foregroundMark x1="80753" y1="47091" x2="80753" y2="47091"/>
                        <a14:foregroundMark x1="78766" y1="51091" x2="78766" y2="51091"/>
                        <a14:foregroundMark x1="76674" y1="43091" x2="76674" y2="43091"/>
                        <a14:foregroundMark x1="74059" y1="47091" x2="74059" y2="47091"/>
                        <a14:foregroundMark x1="74059" y1="38364" x2="74059" y2="38364"/>
                        <a14:foregroundMark x1="75732" y1="41818" x2="75732" y2="41818"/>
                        <a14:foregroundMark x1="78870" y1="45091" x2="78870" y2="45091"/>
                        <a14:foregroundMark x1="78347" y1="42909" x2="78347" y2="42909"/>
                        <a14:foregroundMark x1="79603" y1="41818" x2="79603" y2="41818"/>
                        <a14:foregroundMark x1="80439" y1="41818" x2="80439" y2="41818"/>
                        <a14:foregroundMark x1="81590" y1="42545" x2="81590" y2="42545"/>
                        <a14:foregroundMark x1="82322" y1="43818" x2="82322" y2="43818"/>
                        <a14:foregroundMark x1="82741" y1="45091" x2="82741" y2="45091"/>
                        <a14:foregroundMark x1="81904" y1="50000" x2="81904" y2="50000"/>
                        <a14:foregroundMark x1="75209" y1="46545" x2="75209" y2="46545"/>
                        <a14:foregroundMark x1="72594" y1="35818" x2="72594" y2="35818"/>
                        <a14:foregroundMark x1="84833" y1="42909" x2="84833" y2="42909"/>
                        <a14:foregroundMark x1="87657" y1="46000" x2="87657" y2="46000"/>
                        <a14:foregroundMark x1="88075" y1="51091" x2="88075" y2="51091"/>
                        <a14:foregroundMark x1="86611" y1="42000" x2="86611" y2="42000"/>
                        <a14:foregroundMark x1="90167" y1="44000" x2="90167" y2="44000"/>
                        <a14:foregroundMark x1="91423" y1="48182" x2="91423" y2="48182"/>
                        <a14:foregroundMark x1="87866" y1="40909" x2="87866" y2="40909"/>
                        <a14:foregroundMark x1="90795" y1="52727" x2="90795" y2="52727"/>
                        <a14:foregroundMark x1="16736" y1="41818" x2="16736" y2="41818"/>
                        <a14:foregroundMark x1="20293" y1="34000" x2="20293" y2="34000"/>
                        <a14:foregroundMark x1="18305" y1="32727" x2="18305" y2="32727"/>
                      </a14:backgroundRemoval>
                    </a14:imgEffect>
                  </a14:imgLayer>
                </a14:imgProps>
              </a:ext>
              <a:ext uri="{28A0092B-C50C-407E-A947-70E740481C1C}">
                <a14:useLocalDpi xmlns:a14="http://schemas.microsoft.com/office/drawing/2010/main" val="0"/>
              </a:ext>
            </a:extLst>
          </a:blip>
          <a:srcRect l="3672" t="2793" r="7100" b="5779"/>
          <a:stretch/>
        </p:blipFill>
        <p:spPr>
          <a:xfrm>
            <a:off x="3307479" y="5103331"/>
            <a:ext cx="2802440" cy="1652045"/>
          </a:xfrm>
          <a:prstGeom prst="rect">
            <a:avLst/>
          </a:prstGeom>
        </p:spPr>
      </p:pic>
      <p:sp>
        <p:nvSpPr>
          <p:cNvPr id="19" name="TextBox 18"/>
          <p:cNvSpPr txBox="1"/>
          <p:nvPr/>
        </p:nvSpPr>
        <p:spPr>
          <a:xfrm>
            <a:off x="1937581" y="1164245"/>
            <a:ext cx="764001" cy="461665"/>
          </a:xfrm>
          <a:prstGeom prst="rect">
            <a:avLst/>
          </a:prstGeom>
          <a:noFill/>
        </p:spPr>
        <p:txBody>
          <a:bodyPr wrap="none" rtlCol="0">
            <a:spAutoFit/>
          </a:bodyPr>
          <a:lstStyle/>
          <a:p>
            <a:pPr algn="ctr"/>
            <a:r>
              <a:rPr lang="en-US" sz="2400" dirty="0" smtClean="0">
                <a:solidFill>
                  <a:schemeClr val="bg1"/>
                </a:solidFill>
              </a:rPr>
              <a:t>HST</a:t>
            </a:r>
          </a:p>
        </p:txBody>
      </p:sp>
      <p:sp>
        <p:nvSpPr>
          <p:cNvPr id="24" name="TextBox 23"/>
          <p:cNvSpPr txBox="1"/>
          <p:nvPr/>
        </p:nvSpPr>
        <p:spPr>
          <a:xfrm>
            <a:off x="6348029" y="1100084"/>
            <a:ext cx="916687" cy="461665"/>
          </a:xfrm>
          <a:prstGeom prst="rect">
            <a:avLst/>
          </a:prstGeom>
          <a:noFill/>
        </p:spPr>
        <p:txBody>
          <a:bodyPr wrap="none" rtlCol="0">
            <a:spAutoFit/>
          </a:bodyPr>
          <a:lstStyle/>
          <a:p>
            <a:pPr algn="ctr"/>
            <a:r>
              <a:rPr lang="en-US" sz="2400" dirty="0" smtClean="0">
                <a:solidFill>
                  <a:srgbClr val="FFFFFF"/>
                </a:solidFill>
              </a:rPr>
              <a:t>JWST</a:t>
            </a:r>
          </a:p>
        </p:txBody>
      </p:sp>
      <p:sp>
        <p:nvSpPr>
          <p:cNvPr id="26" name="Rectangle 25"/>
          <p:cNvSpPr/>
          <p:nvPr/>
        </p:nvSpPr>
        <p:spPr>
          <a:xfrm>
            <a:off x="0" y="30461"/>
            <a:ext cx="1521570" cy="369332"/>
          </a:xfrm>
          <a:prstGeom prst="rect">
            <a:avLst/>
          </a:prstGeom>
        </p:spPr>
        <p:txBody>
          <a:bodyPr wrap="none">
            <a:spAutoFit/>
          </a:bodyPr>
          <a:lstStyle/>
          <a:p>
            <a:r>
              <a:rPr lang="en-US" b="1" dirty="0" smtClean="0">
                <a:solidFill>
                  <a:srgbClr val="E25901"/>
                </a:solidFill>
              </a:rPr>
              <a:t>DETECTION</a:t>
            </a:r>
            <a:endParaRPr lang="en-US" dirty="0">
              <a:solidFill>
                <a:srgbClr val="E25901"/>
              </a:solidFill>
            </a:endParaRPr>
          </a:p>
        </p:txBody>
      </p:sp>
      <p:sp>
        <p:nvSpPr>
          <p:cNvPr id="3" name="Rectangle 2"/>
          <p:cNvSpPr/>
          <p:nvPr/>
        </p:nvSpPr>
        <p:spPr>
          <a:xfrm>
            <a:off x="-5519" y="260093"/>
            <a:ext cx="9143999" cy="754053"/>
          </a:xfrm>
          <a:prstGeom prst="rect">
            <a:avLst/>
          </a:prstGeom>
        </p:spPr>
        <p:txBody>
          <a:bodyPr wrap="square">
            <a:spAutoFit/>
          </a:bodyPr>
          <a:lstStyle/>
          <a:p>
            <a:pPr algn="ctr"/>
            <a:r>
              <a:rPr lang="en-US" sz="4300" b="1" dirty="0" smtClean="0"/>
              <a:t>The Black Hole Hunters</a:t>
            </a:r>
            <a:endParaRPr lang="en-US" sz="4300" b="1" dirty="0"/>
          </a:p>
        </p:txBody>
      </p:sp>
      <p:pic>
        <p:nvPicPr>
          <p:cNvPr id="5" name="Picture 4" descr="Chandr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2252" y="1257300"/>
            <a:ext cx="2406084" cy="1461150"/>
          </a:xfrm>
          <a:prstGeom prst="rect">
            <a:avLst/>
          </a:prstGeom>
        </p:spPr>
      </p:pic>
      <p:sp>
        <p:nvSpPr>
          <p:cNvPr id="8" name="Rectangle 7"/>
          <p:cNvSpPr/>
          <p:nvPr/>
        </p:nvSpPr>
        <p:spPr>
          <a:xfrm>
            <a:off x="4580552" y="1198400"/>
            <a:ext cx="1267595" cy="461665"/>
          </a:xfrm>
          <a:prstGeom prst="rect">
            <a:avLst/>
          </a:prstGeom>
        </p:spPr>
        <p:txBody>
          <a:bodyPr wrap="none">
            <a:spAutoFit/>
          </a:bodyPr>
          <a:lstStyle/>
          <a:p>
            <a:r>
              <a:rPr lang="en-US" sz="2400" dirty="0" smtClean="0">
                <a:solidFill>
                  <a:srgbClr val="FFFFFF"/>
                </a:solidFill>
              </a:rPr>
              <a:t>Chandra</a:t>
            </a:r>
            <a:endParaRPr lang="en-US" sz="2400" dirty="0"/>
          </a:p>
        </p:txBody>
      </p:sp>
      <p:pic>
        <p:nvPicPr>
          <p:cNvPr id="10" name="Picture 9" descr="Xray_chandr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6762" y="2934467"/>
            <a:ext cx="1743874" cy="1718509"/>
          </a:xfrm>
          <a:prstGeom prst="rect">
            <a:avLst/>
          </a:prstGeom>
        </p:spPr>
      </p:pic>
      <p:cxnSp>
        <p:nvCxnSpPr>
          <p:cNvPr id="17" name="Straight Arrow Connector 16"/>
          <p:cNvCxnSpPr>
            <a:stCxn id="13" idx="2"/>
            <a:endCxn id="22" idx="1"/>
          </p:cNvCxnSpPr>
          <p:nvPr/>
        </p:nvCxnSpPr>
        <p:spPr>
          <a:xfrm>
            <a:off x="1693938" y="4997836"/>
            <a:ext cx="1613541" cy="93151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708699" y="4691460"/>
            <a:ext cx="0" cy="45035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6" idx="2"/>
            <a:endCxn id="22" idx="3"/>
          </p:cNvCxnSpPr>
          <p:nvPr/>
        </p:nvCxnSpPr>
        <p:spPr>
          <a:xfrm flipH="1">
            <a:off x="6109919" y="5049290"/>
            <a:ext cx="1261265" cy="88006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082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424" y="794277"/>
            <a:ext cx="8891576" cy="830997"/>
          </a:xfrm>
          <a:prstGeom prst="rect">
            <a:avLst/>
          </a:prstGeom>
          <a:noFill/>
        </p:spPr>
        <p:txBody>
          <a:bodyPr wrap="square" rtlCol="0">
            <a:spAutoFit/>
          </a:bodyPr>
          <a:lstStyle/>
          <a:p>
            <a:pPr algn="ctr"/>
            <a:r>
              <a:rPr lang="en-US" sz="2400" b="1" dirty="0" smtClean="0"/>
              <a:t>The escape velocity from a celestial body is the minimum velocity required for another body to leave its gravitational field.</a:t>
            </a:r>
          </a:p>
        </p:txBody>
      </p:sp>
      <p:sp>
        <p:nvSpPr>
          <p:cNvPr id="9" name="Rectangle 8"/>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0" name="Rectangle 9"/>
          <p:cNvSpPr/>
          <p:nvPr/>
        </p:nvSpPr>
        <p:spPr>
          <a:xfrm>
            <a:off x="0" y="42348"/>
            <a:ext cx="9144000" cy="754053"/>
          </a:xfrm>
          <a:prstGeom prst="rect">
            <a:avLst/>
          </a:prstGeom>
        </p:spPr>
        <p:txBody>
          <a:bodyPr wrap="square">
            <a:spAutoFit/>
          </a:bodyPr>
          <a:lstStyle/>
          <a:p>
            <a:pPr algn="ctr"/>
            <a:r>
              <a:rPr lang="en-US" sz="4300" b="1" dirty="0" smtClean="0"/>
              <a:t>The Escape Velocity</a:t>
            </a:r>
            <a:endParaRPr lang="en-US" sz="4300" b="1" dirty="0"/>
          </a:p>
        </p:txBody>
      </p:sp>
      <p:sp>
        <p:nvSpPr>
          <p:cNvPr id="11" name="Rectangle 10"/>
          <p:cNvSpPr/>
          <p:nvPr/>
        </p:nvSpPr>
        <p:spPr>
          <a:xfrm>
            <a:off x="1579021" y="6363037"/>
            <a:ext cx="5984382" cy="461665"/>
          </a:xfrm>
          <a:prstGeom prst="rect">
            <a:avLst/>
          </a:prstGeom>
        </p:spPr>
        <p:txBody>
          <a:bodyPr wrap="square">
            <a:spAutoFit/>
          </a:bodyPr>
          <a:lstStyle/>
          <a:p>
            <a:pPr algn="ctr"/>
            <a:r>
              <a:rPr lang="it-IT" sz="2400" b="1" dirty="0">
                <a:latin typeface="Baskerville Old Face"/>
                <a:cs typeface="Baskerville Old Face"/>
              </a:rPr>
              <a:t>APOLLO </a:t>
            </a:r>
            <a:r>
              <a:rPr lang="it-IT" sz="2400" b="1" dirty="0" smtClean="0">
                <a:latin typeface="Baskerville Old Face"/>
                <a:cs typeface="Baskerville Old Face"/>
              </a:rPr>
              <a:t>11 </a:t>
            </a:r>
            <a:r>
              <a:rPr lang="it-IT" sz="2400" b="1" dirty="0" err="1" smtClean="0">
                <a:latin typeface="Baskerville Old Face"/>
                <a:cs typeface="Baskerville Old Face"/>
              </a:rPr>
              <a:t>Launch</a:t>
            </a:r>
            <a:r>
              <a:rPr lang="it-IT" sz="2400" b="1" dirty="0" smtClean="0">
                <a:latin typeface="Baskerville Old Face"/>
                <a:cs typeface="Baskerville Old Face"/>
              </a:rPr>
              <a:t> - </a:t>
            </a:r>
            <a:r>
              <a:rPr lang="it-IT" sz="2400" dirty="0" err="1" smtClean="0">
                <a:latin typeface="Baskerville Old Face"/>
                <a:cs typeface="Baskerville Old Face"/>
              </a:rPr>
              <a:t>July</a:t>
            </a:r>
            <a:r>
              <a:rPr lang="it-IT" sz="2400" dirty="0" smtClean="0">
                <a:latin typeface="Baskerville Old Face"/>
                <a:cs typeface="Baskerville Old Face"/>
              </a:rPr>
              <a:t> 16, 1969</a:t>
            </a:r>
            <a:endParaRPr lang="it-IT" sz="2400" dirty="0">
              <a:latin typeface="Baskerville Old Face"/>
              <a:cs typeface="Baskerville Old Face"/>
            </a:endParaRPr>
          </a:p>
        </p:txBody>
      </p:sp>
      <p:pic>
        <p:nvPicPr>
          <p:cNvPr id="3" name="Apollo_1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79020" y="1750232"/>
            <a:ext cx="5984383" cy="4487847"/>
          </a:xfrm>
        </p:spPr>
      </p:pic>
    </p:spTree>
    <p:extLst>
      <p:ext uri="{BB962C8B-B14F-4D97-AF65-F5344CB8AC3E}">
        <p14:creationId xmlns:p14="http://schemas.microsoft.com/office/powerpoint/2010/main" val="707582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55" b="96182" l="4707" r="93828">
                        <a14:foregroundMark x1="44142" y1="74909" x2="44142" y2="74909"/>
                        <a14:foregroundMark x1="48222" y1="76000" x2="48222" y2="76000"/>
                        <a14:foregroundMark x1="46025" y1="54364" x2="46025" y2="54364"/>
                        <a14:foregroundMark x1="50418" y1="54909" x2="50418" y2="54909"/>
                        <a14:foregroundMark x1="38598" y1="40000" x2="38598" y2="40000"/>
                        <a14:foregroundMark x1="19770" y1="41455" x2="19770" y2="41455"/>
                        <a14:foregroundMark x1="11611" y1="38545" x2="11611" y2="38545"/>
                        <a14:foregroundMark x1="17364" y1="35636" x2="17364" y2="35636"/>
                        <a14:foregroundMark x1="23326" y1="34000" x2="23326" y2="34000"/>
                        <a14:foregroundMark x1="20816" y1="45455" x2="20816" y2="45455"/>
                        <a14:foregroundMark x1="24582" y1="46182" x2="24582" y2="46182"/>
                        <a14:foregroundMark x1="22803" y1="44000" x2="22803" y2="44000"/>
                        <a14:foregroundMark x1="20921" y1="47636" x2="20921" y2="47636"/>
                        <a14:foregroundMark x1="9728" y1="44364" x2="9728" y2="44364"/>
                        <a14:foregroundMark x1="7531" y1="46000" x2="7531" y2="46000"/>
                        <a14:foregroundMark x1="10983" y1="44182" x2="10983" y2="44182"/>
                        <a14:foregroundMark x1="12448" y1="42545" x2="12448" y2="42545"/>
                        <a14:foregroundMark x1="14121" y1="40000" x2="14121" y2="40000"/>
                        <a14:foregroundMark x1="14958" y1="39455" x2="14958" y2="39455"/>
                        <a14:foregroundMark x1="16213" y1="37273" x2="16213" y2="37273"/>
                        <a14:foregroundMark x1="15272" y1="37818" x2="15272" y2="37818"/>
                        <a14:foregroundMark x1="10669" y1="39636" x2="10669" y2="39636"/>
                        <a14:foregroundMark x1="7427" y1="37273" x2="7427" y2="37273"/>
                        <a14:foregroundMark x1="8891" y1="36545" x2="8891" y2="36545"/>
                        <a14:foregroundMark x1="22699" y1="30545" x2="22699" y2="30545"/>
                        <a14:foregroundMark x1="12343" y1="44909" x2="12343" y2="44909"/>
                        <a14:foregroundMark x1="14435" y1="42364" x2="14435" y2="42364"/>
                        <a14:foregroundMark x1="43828" y1="36364" x2="43828" y2="36364"/>
                        <a14:foregroundMark x1="50732" y1="74364" x2="50732" y2="74364"/>
                        <a14:foregroundMark x1="57636" y1="39455" x2="57636" y2="39455"/>
                        <a14:foregroundMark x1="80753" y1="47091" x2="80753" y2="47091"/>
                        <a14:foregroundMark x1="78766" y1="51091" x2="78766" y2="51091"/>
                        <a14:foregroundMark x1="76674" y1="43091" x2="76674" y2="43091"/>
                        <a14:foregroundMark x1="74059" y1="47091" x2="74059" y2="47091"/>
                        <a14:foregroundMark x1="74059" y1="38364" x2="74059" y2="38364"/>
                        <a14:foregroundMark x1="75732" y1="41818" x2="75732" y2="41818"/>
                        <a14:foregroundMark x1="78870" y1="45091" x2="78870" y2="45091"/>
                        <a14:foregroundMark x1="78347" y1="42909" x2="78347" y2="42909"/>
                        <a14:foregroundMark x1="79603" y1="41818" x2="79603" y2="41818"/>
                        <a14:foregroundMark x1="80439" y1="41818" x2="80439" y2="41818"/>
                        <a14:foregroundMark x1="81590" y1="42545" x2="81590" y2="42545"/>
                        <a14:foregroundMark x1="82322" y1="43818" x2="82322" y2="43818"/>
                        <a14:foregroundMark x1="82741" y1="45091" x2="82741" y2="45091"/>
                        <a14:foregroundMark x1="81904" y1="50000" x2="81904" y2="50000"/>
                        <a14:foregroundMark x1="75209" y1="46545" x2="75209" y2="46545"/>
                        <a14:foregroundMark x1="72594" y1="35818" x2="72594" y2="35818"/>
                        <a14:foregroundMark x1="84833" y1="42909" x2="84833" y2="42909"/>
                        <a14:foregroundMark x1="87657" y1="46000" x2="87657" y2="46000"/>
                        <a14:foregroundMark x1="88075" y1="51091" x2="88075" y2="51091"/>
                        <a14:foregroundMark x1="86611" y1="42000" x2="86611" y2="42000"/>
                        <a14:foregroundMark x1="90167" y1="44000" x2="90167" y2="44000"/>
                        <a14:foregroundMark x1="91423" y1="48182" x2="91423" y2="48182"/>
                        <a14:foregroundMark x1="87866" y1="40909" x2="87866" y2="40909"/>
                        <a14:foregroundMark x1="90795" y1="52727" x2="90795" y2="52727"/>
                        <a14:foregroundMark x1="16736" y1="41818" x2="16736" y2="41818"/>
                        <a14:foregroundMark x1="20293" y1="34000" x2="20293" y2="34000"/>
                        <a14:foregroundMark x1="18305" y1="32727" x2="18305" y2="32727"/>
                      </a14:backgroundRemoval>
                    </a14:imgEffect>
                  </a14:imgLayer>
                </a14:imgProps>
              </a:ext>
              <a:ext uri="{28A0092B-C50C-407E-A947-70E740481C1C}">
                <a14:useLocalDpi xmlns:a14="http://schemas.microsoft.com/office/drawing/2010/main" val="0"/>
              </a:ext>
            </a:extLst>
          </a:blip>
          <a:srcRect l="3672" t="2793" r="7100" b="5779"/>
          <a:stretch/>
        </p:blipFill>
        <p:spPr>
          <a:xfrm>
            <a:off x="218139" y="965200"/>
            <a:ext cx="8709961" cy="513454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19" y="914400"/>
            <a:ext cx="8890000" cy="3314700"/>
          </a:xfrm>
          <a:prstGeom prst="rect">
            <a:avLst/>
          </a:prstGeom>
        </p:spPr>
      </p:pic>
    </p:spTree>
    <p:extLst>
      <p:ext uri="{BB962C8B-B14F-4D97-AF65-F5344CB8AC3E}">
        <p14:creationId xmlns:p14="http://schemas.microsoft.com/office/powerpoint/2010/main" val="388796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387" y="1574828"/>
            <a:ext cx="4155656" cy="4525963"/>
          </a:xfrm>
        </p:spPr>
      </p:pic>
      <p:sp>
        <p:nvSpPr>
          <p:cNvPr id="5" name="TextBox 4"/>
          <p:cNvSpPr txBox="1"/>
          <p:nvPr/>
        </p:nvSpPr>
        <p:spPr>
          <a:xfrm>
            <a:off x="125424" y="1418201"/>
            <a:ext cx="3698635" cy="1569660"/>
          </a:xfrm>
          <a:prstGeom prst="rect">
            <a:avLst/>
          </a:prstGeom>
          <a:noFill/>
        </p:spPr>
        <p:txBody>
          <a:bodyPr wrap="square" rtlCol="0">
            <a:spAutoFit/>
          </a:bodyPr>
          <a:lstStyle/>
          <a:p>
            <a:pPr algn="ctr"/>
            <a:r>
              <a:rPr lang="en-US" sz="2400" b="1" dirty="0" smtClean="0"/>
              <a:t>An astrophysical black hole is an object whose escape velocity is equal or higher than the speed of light.</a:t>
            </a:r>
          </a:p>
        </p:txBody>
      </p:sp>
      <p:sp>
        <p:nvSpPr>
          <p:cNvPr id="6" name="TextBox 5"/>
          <p:cNvSpPr txBox="1"/>
          <p:nvPr/>
        </p:nvSpPr>
        <p:spPr>
          <a:xfrm>
            <a:off x="94068" y="3003309"/>
            <a:ext cx="3698635" cy="830997"/>
          </a:xfrm>
          <a:prstGeom prst="rect">
            <a:avLst/>
          </a:prstGeom>
          <a:noFill/>
        </p:spPr>
        <p:txBody>
          <a:bodyPr wrap="square" rtlCol="0">
            <a:spAutoFit/>
          </a:bodyPr>
          <a:lstStyle/>
          <a:p>
            <a:pPr algn="ctr"/>
            <a:r>
              <a:rPr lang="en-US" sz="2400" dirty="0" smtClean="0"/>
              <a:t>At the event horizon:</a:t>
            </a:r>
          </a:p>
          <a:p>
            <a:pPr algn="ctr"/>
            <a:endParaRPr lang="en-US" sz="2400" b="1" dirty="0" smtClean="0"/>
          </a:p>
        </p:txBody>
      </p:sp>
      <p:sp>
        <p:nvSpPr>
          <p:cNvPr id="8" name="Rectangle 7"/>
          <p:cNvSpPr/>
          <p:nvPr/>
        </p:nvSpPr>
        <p:spPr>
          <a:xfrm>
            <a:off x="350000" y="4161799"/>
            <a:ext cx="3417732" cy="1938992"/>
          </a:xfrm>
          <a:prstGeom prst="rect">
            <a:avLst/>
          </a:prstGeom>
        </p:spPr>
        <p:txBody>
          <a:bodyPr wrap="square">
            <a:spAutoFit/>
          </a:bodyPr>
          <a:lstStyle/>
          <a:p>
            <a:pPr algn="ctr"/>
            <a:r>
              <a:rPr lang="en-US" sz="2400" dirty="0" smtClean="0"/>
              <a:t>Astrophysical black holes are defined by:</a:t>
            </a:r>
          </a:p>
          <a:p>
            <a:pPr marL="342900" indent="-342900">
              <a:buFont typeface="Arial"/>
              <a:buChar char="•"/>
            </a:pPr>
            <a:r>
              <a:rPr lang="en-US" sz="2400" dirty="0" smtClean="0"/>
              <a:t>Mass</a:t>
            </a:r>
          </a:p>
          <a:p>
            <a:pPr marL="342900" indent="-342900">
              <a:buFont typeface="Arial"/>
              <a:buChar char="•"/>
            </a:pPr>
            <a:r>
              <a:rPr lang="en-US" sz="2400" dirty="0" smtClean="0"/>
              <a:t>Spin</a:t>
            </a:r>
          </a:p>
          <a:p>
            <a:pPr marL="342900" indent="-342900">
              <a:buFont typeface="Arial"/>
              <a:buChar char="•"/>
            </a:pPr>
            <a:r>
              <a:rPr lang="en-US" sz="2400" dirty="0" smtClean="0"/>
              <a:t>Charge  </a:t>
            </a:r>
            <a:endParaRPr lang="en-US" sz="2400" dirty="0"/>
          </a:p>
        </p:txBody>
      </p:sp>
      <p:pic>
        <p:nvPicPr>
          <p:cNvPr id="3" name="Picture 2" descr="latex-image-1.pdf"/>
          <p:cNvPicPr>
            <a:picLocks noChangeAspect="1"/>
          </p:cNvPicPr>
          <p:nvPr/>
        </p:nvPicPr>
        <p:blipFill rotWithShape="1">
          <a:blip r:embed="rId3">
            <a:extLst>
              <a:ext uri="{28A0092B-C50C-407E-A947-70E740481C1C}">
                <a14:useLocalDpi xmlns:a14="http://schemas.microsoft.com/office/drawing/2010/main" val="0"/>
              </a:ext>
            </a:extLst>
          </a:blip>
          <a:srcRect l="-8688" t="-53748" r="-9699" b="-42673"/>
          <a:stretch/>
        </p:blipFill>
        <p:spPr>
          <a:xfrm>
            <a:off x="940660" y="3559908"/>
            <a:ext cx="1834287" cy="548796"/>
          </a:xfrm>
          <a:prstGeom prst="rect">
            <a:avLst/>
          </a:prstGeom>
          <a:solidFill>
            <a:schemeClr val="bg1"/>
          </a:solidFill>
        </p:spPr>
      </p:pic>
      <p:sp>
        <p:nvSpPr>
          <p:cNvPr id="9" name="Rectangle 8"/>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0" name="Rectangle 9"/>
          <p:cNvSpPr/>
          <p:nvPr/>
        </p:nvSpPr>
        <p:spPr>
          <a:xfrm>
            <a:off x="18573" y="399793"/>
            <a:ext cx="9144000" cy="754053"/>
          </a:xfrm>
          <a:prstGeom prst="rect">
            <a:avLst/>
          </a:prstGeom>
        </p:spPr>
        <p:txBody>
          <a:bodyPr wrap="square">
            <a:spAutoFit/>
          </a:bodyPr>
          <a:lstStyle/>
          <a:p>
            <a:pPr algn="ctr"/>
            <a:r>
              <a:rPr lang="en-US" sz="4300" b="1" dirty="0" smtClean="0"/>
              <a:t>Astrophysical Black Holes</a:t>
            </a:r>
            <a:endParaRPr lang="en-US" sz="4300" b="1" dirty="0"/>
          </a:p>
        </p:txBody>
      </p:sp>
      <p:sp>
        <p:nvSpPr>
          <p:cNvPr id="2" name="Multiply 1"/>
          <p:cNvSpPr/>
          <p:nvPr/>
        </p:nvSpPr>
        <p:spPr>
          <a:xfrm>
            <a:off x="350000" y="5473700"/>
            <a:ext cx="1701800" cy="812800"/>
          </a:xfrm>
          <a:prstGeom prst="mathMultiply">
            <a:avLst>
              <a:gd name="adj1" fmla="val 945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079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3vvI52D.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0" r="883"/>
          <a:stretch/>
        </p:blipFill>
        <p:spPr>
          <a:xfrm>
            <a:off x="4229100" y="1717913"/>
            <a:ext cx="4751375" cy="4230519"/>
          </a:xfrm>
        </p:spPr>
      </p:pic>
      <p:sp>
        <p:nvSpPr>
          <p:cNvPr id="4" name="TextBox 3"/>
          <p:cNvSpPr txBox="1"/>
          <p:nvPr/>
        </p:nvSpPr>
        <p:spPr>
          <a:xfrm>
            <a:off x="282198" y="978600"/>
            <a:ext cx="8736378" cy="461665"/>
          </a:xfrm>
          <a:prstGeom prst="rect">
            <a:avLst/>
          </a:prstGeom>
          <a:noFill/>
        </p:spPr>
        <p:txBody>
          <a:bodyPr wrap="square" rtlCol="0">
            <a:spAutoFit/>
          </a:bodyPr>
          <a:lstStyle/>
          <a:p>
            <a:pPr algn="ctr"/>
            <a:r>
              <a:rPr lang="en-US" sz="2400" b="1" dirty="0" smtClean="0"/>
              <a:t>The mass is the main physical parameter to describe a black hole </a:t>
            </a:r>
          </a:p>
        </p:txBody>
      </p:sp>
      <p:sp>
        <p:nvSpPr>
          <p:cNvPr id="7" name="TextBox 6"/>
          <p:cNvSpPr txBox="1"/>
          <p:nvPr/>
        </p:nvSpPr>
        <p:spPr>
          <a:xfrm>
            <a:off x="125420" y="1959255"/>
            <a:ext cx="4103680" cy="461665"/>
          </a:xfrm>
          <a:prstGeom prst="rect">
            <a:avLst/>
          </a:prstGeom>
          <a:noFill/>
        </p:spPr>
        <p:txBody>
          <a:bodyPr wrap="square" rtlCol="0">
            <a:spAutoFit/>
          </a:bodyPr>
          <a:lstStyle/>
          <a:p>
            <a:pPr algn="ctr"/>
            <a:r>
              <a:rPr lang="en-US" sz="2400" dirty="0" smtClean="0"/>
              <a:t>Mass Determines:</a:t>
            </a:r>
          </a:p>
        </p:txBody>
      </p:sp>
      <p:sp>
        <p:nvSpPr>
          <p:cNvPr id="9" name="Rectangle 8"/>
          <p:cNvSpPr/>
          <p:nvPr/>
        </p:nvSpPr>
        <p:spPr>
          <a:xfrm>
            <a:off x="882818" y="3544748"/>
            <a:ext cx="2446904" cy="400110"/>
          </a:xfrm>
          <a:prstGeom prst="rect">
            <a:avLst/>
          </a:prstGeom>
        </p:spPr>
        <p:txBody>
          <a:bodyPr wrap="none">
            <a:spAutoFit/>
          </a:bodyPr>
          <a:lstStyle/>
          <a:p>
            <a:pPr algn="ctr"/>
            <a:r>
              <a:rPr lang="en-US" sz="2000" b="1" dirty="0"/>
              <a:t>Schwarzschild </a:t>
            </a:r>
            <a:r>
              <a:rPr lang="en-US" sz="2000" b="1" dirty="0" smtClean="0"/>
              <a:t> </a:t>
            </a:r>
            <a:r>
              <a:rPr lang="en-US" sz="2000" b="1" dirty="0"/>
              <a:t>radius</a:t>
            </a:r>
          </a:p>
        </p:txBody>
      </p:sp>
      <p:sp>
        <p:nvSpPr>
          <p:cNvPr id="11" name="Rectangle 10"/>
          <p:cNvSpPr/>
          <p:nvPr/>
        </p:nvSpPr>
        <p:spPr>
          <a:xfrm>
            <a:off x="306990" y="5083025"/>
            <a:ext cx="3496620" cy="400110"/>
          </a:xfrm>
          <a:prstGeom prst="rect">
            <a:avLst/>
          </a:prstGeom>
        </p:spPr>
        <p:txBody>
          <a:bodyPr wrap="none">
            <a:spAutoFit/>
          </a:bodyPr>
          <a:lstStyle/>
          <a:p>
            <a:pPr algn="ctr"/>
            <a:r>
              <a:rPr lang="en-US" sz="2000" b="1" dirty="0" smtClean="0"/>
              <a:t>Innermost Stable Circular Orbit</a:t>
            </a:r>
            <a:endParaRPr lang="en-US" sz="2000" b="1" dirty="0"/>
          </a:p>
        </p:txBody>
      </p:sp>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98" y="4162587"/>
            <a:ext cx="3746161" cy="684697"/>
          </a:xfrm>
          <a:prstGeom prst="rect">
            <a:avLst/>
          </a:prstGeom>
          <a:solidFill>
            <a:schemeClr val="bg1"/>
          </a:solidFill>
        </p:spPr>
      </p:pic>
      <p:sp>
        <p:nvSpPr>
          <p:cNvPr id="13" name="Rectangle 12"/>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4" name="Rectangle 13"/>
          <p:cNvSpPr/>
          <p:nvPr/>
        </p:nvSpPr>
        <p:spPr>
          <a:xfrm>
            <a:off x="18573" y="174651"/>
            <a:ext cx="9144000" cy="754053"/>
          </a:xfrm>
          <a:prstGeom prst="rect">
            <a:avLst/>
          </a:prstGeom>
        </p:spPr>
        <p:txBody>
          <a:bodyPr wrap="square">
            <a:spAutoFit/>
          </a:bodyPr>
          <a:lstStyle/>
          <a:p>
            <a:pPr algn="ctr"/>
            <a:r>
              <a:rPr lang="en-US" sz="4300" b="1" dirty="0" smtClean="0"/>
              <a:t>The Mass of a Black Hole</a:t>
            </a:r>
            <a:endParaRPr lang="en-US" sz="4300" b="1" dirty="0"/>
          </a:p>
        </p:txBody>
      </p:sp>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20" y="5718876"/>
            <a:ext cx="3586487" cy="732723"/>
          </a:xfrm>
          <a:prstGeom prst="rect">
            <a:avLst/>
          </a:prstGeom>
        </p:spPr>
      </p:pic>
      <p:cxnSp>
        <p:nvCxnSpPr>
          <p:cNvPr id="5" name="Straight Connector 4"/>
          <p:cNvCxnSpPr>
            <a:stCxn id="7" idx="2"/>
          </p:cNvCxnSpPr>
          <p:nvPr/>
        </p:nvCxnSpPr>
        <p:spPr>
          <a:xfrm flipH="1">
            <a:off x="1157689" y="2420920"/>
            <a:ext cx="1019571" cy="3730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35311" y="2794000"/>
            <a:ext cx="2214189" cy="461665"/>
          </a:xfrm>
          <a:prstGeom prst="rect">
            <a:avLst/>
          </a:prstGeom>
        </p:spPr>
        <p:txBody>
          <a:bodyPr wrap="square">
            <a:spAutoFit/>
          </a:bodyPr>
          <a:lstStyle/>
          <a:p>
            <a:r>
              <a:rPr lang="en-US" sz="2400" dirty="0"/>
              <a:t>spatial </a:t>
            </a:r>
            <a:r>
              <a:rPr lang="en-US" sz="2400" dirty="0" smtClean="0"/>
              <a:t>extension</a:t>
            </a:r>
            <a:endParaRPr lang="en-US" sz="2400" dirty="0"/>
          </a:p>
        </p:txBody>
      </p:sp>
      <p:sp>
        <p:nvSpPr>
          <p:cNvPr id="10" name="Rectangle 9"/>
          <p:cNvSpPr/>
          <p:nvPr/>
        </p:nvSpPr>
        <p:spPr>
          <a:xfrm>
            <a:off x="2870676" y="2788555"/>
            <a:ext cx="1184940" cy="461665"/>
          </a:xfrm>
          <a:prstGeom prst="rect">
            <a:avLst/>
          </a:prstGeom>
        </p:spPr>
        <p:txBody>
          <a:bodyPr wrap="none">
            <a:spAutoFit/>
          </a:bodyPr>
          <a:lstStyle/>
          <a:p>
            <a:r>
              <a:rPr lang="en-US" sz="2400" dirty="0"/>
              <a:t>category</a:t>
            </a:r>
          </a:p>
        </p:txBody>
      </p:sp>
      <p:cxnSp>
        <p:nvCxnSpPr>
          <p:cNvPr id="15" name="Straight Connector 14"/>
          <p:cNvCxnSpPr>
            <a:stCxn id="7" idx="2"/>
            <a:endCxn id="10" idx="0"/>
          </p:cNvCxnSpPr>
          <p:nvPr/>
        </p:nvCxnSpPr>
        <p:spPr>
          <a:xfrm>
            <a:off x="2177260" y="2420920"/>
            <a:ext cx="1285886" cy="3676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5231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3-04 at 11.36.2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09" r="-288"/>
          <a:stretch/>
        </p:blipFill>
        <p:spPr>
          <a:xfrm>
            <a:off x="1005235" y="4017142"/>
            <a:ext cx="3230731" cy="2642139"/>
          </a:xfrm>
        </p:spPr>
      </p:pic>
      <p:sp>
        <p:nvSpPr>
          <p:cNvPr id="6" name="Rectangle 5"/>
          <p:cNvSpPr/>
          <p:nvPr/>
        </p:nvSpPr>
        <p:spPr>
          <a:xfrm>
            <a:off x="630572" y="789603"/>
            <a:ext cx="8213005" cy="400110"/>
          </a:xfrm>
          <a:prstGeom prst="rect">
            <a:avLst/>
          </a:prstGeom>
        </p:spPr>
        <p:txBody>
          <a:bodyPr wrap="none">
            <a:spAutoFit/>
          </a:bodyPr>
          <a:lstStyle/>
          <a:p>
            <a:r>
              <a:rPr lang="en-US" sz="2000" b="1" dirty="0" smtClean="0"/>
              <a:t>Astrophysical black holes may have a </a:t>
            </a:r>
            <a:r>
              <a:rPr lang="en-US" sz="2000" b="1" dirty="0"/>
              <a:t>preferred rotation </a:t>
            </a:r>
            <a:r>
              <a:rPr lang="en-US" sz="2000" b="1" dirty="0" smtClean="0"/>
              <a:t>axis (Kerr’s solution)</a:t>
            </a:r>
          </a:p>
        </p:txBody>
      </p:sp>
      <p:pic>
        <p:nvPicPr>
          <p:cNvPr id="7" name="Picture 6" descr="bhe_clos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275" y="1573432"/>
            <a:ext cx="3736113" cy="4834970"/>
          </a:xfrm>
          <a:prstGeom prst="rect">
            <a:avLst/>
          </a:prstGeom>
        </p:spPr>
      </p:pic>
      <p:sp>
        <p:nvSpPr>
          <p:cNvPr id="8" name="Rectangle 7"/>
          <p:cNvSpPr/>
          <p:nvPr/>
        </p:nvSpPr>
        <p:spPr>
          <a:xfrm>
            <a:off x="360819" y="3309256"/>
            <a:ext cx="4484847" cy="707886"/>
          </a:xfrm>
          <a:prstGeom prst="rect">
            <a:avLst/>
          </a:prstGeom>
        </p:spPr>
        <p:txBody>
          <a:bodyPr wrap="none">
            <a:spAutoFit/>
          </a:bodyPr>
          <a:lstStyle/>
          <a:p>
            <a:pPr algn="ctr"/>
            <a:r>
              <a:rPr lang="en-US" sz="2000" dirty="0" smtClean="0"/>
              <a:t>Measuring spins is hard!</a:t>
            </a:r>
          </a:p>
          <a:p>
            <a:pPr algn="ctr"/>
            <a:r>
              <a:rPr lang="en-US" sz="2000" dirty="0" smtClean="0"/>
              <a:t>Observed distribution for local black holes</a:t>
            </a:r>
          </a:p>
        </p:txBody>
      </p:sp>
      <p:sp>
        <p:nvSpPr>
          <p:cNvPr id="9" name="Rectangle 8"/>
          <p:cNvSpPr/>
          <p:nvPr/>
        </p:nvSpPr>
        <p:spPr>
          <a:xfrm>
            <a:off x="457200" y="1416633"/>
            <a:ext cx="4572000" cy="707886"/>
          </a:xfrm>
          <a:prstGeom prst="rect">
            <a:avLst/>
          </a:prstGeom>
        </p:spPr>
        <p:txBody>
          <a:bodyPr>
            <a:spAutoFit/>
          </a:bodyPr>
          <a:lstStyle/>
          <a:p>
            <a:pPr algn="ctr"/>
            <a:r>
              <a:rPr lang="en-US" sz="2000" dirty="0"/>
              <a:t>Define the amount of angular </a:t>
            </a:r>
            <a:r>
              <a:rPr lang="en-US" sz="2000" dirty="0" smtClean="0"/>
              <a:t>momentum J </a:t>
            </a:r>
            <a:r>
              <a:rPr lang="en-US" sz="2000" dirty="0"/>
              <a:t>via a </a:t>
            </a:r>
            <a:r>
              <a:rPr lang="en-US" sz="2000" dirty="0" smtClean="0"/>
              <a:t>dimensionless spin </a:t>
            </a:r>
            <a:r>
              <a:rPr lang="en-US" sz="2000" dirty="0"/>
              <a:t>parameter:</a:t>
            </a:r>
          </a:p>
        </p:txBody>
      </p:sp>
      <p:sp>
        <p:nvSpPr>
          <p:cNvPr id="11" name="Rectangle 10"/>
          <p:cNvSpPr/>
          <p:nvPr/>
        </p:nvSpPr>
        <p:spPr>
          <a:xfrm>
            <a:off x="201980" y="2712171"/>
            <a:ext cx="4827219" cy="400110"/>
          </a:xfrm>
          <a:prstGeom prst="rect">
            <a:avLst/>
          </a:prstGeom>
        </p:spPr>
        <p:txBody>
          <a:bodyPr wrap="square">
            <a:spAutoFit/>
          </a:bodyPr>
          <a:lstStyle/>
          <a:p>
            <a:pPr algn="ctr"/>
            <a:r>
              <a:rPr lang="en-US" sz="2000" dirty="0" smtClean="0"/>
              <a:t>a = 1 for a maximally rotating Kerr black hole</a:t>
            </a:r>
            <a:endParaRPr lang="en-US" sz="2000" dirty="0"/>
          </a:p>
        </p:txBody>
      </p:sp>
      <p:sp>
        <p:nvSpPr>
          <p:cNvPr id="12" name="Rectangle 11"/>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3" name="Rectangle 12"/>
          <p:cNvSpPr/>
          <p:nvPr/>
        </p:nvSpPr>
        <p:spPr>
          <a:xfrm>
            <a:off x="18573" y="136551"/>
            <a:ext cx="9144000" cy="754053"/>
          </a:xfrm>
          <a:prstGeom prst="rect">
            <a:avLst/>
          </a:prstGeom>
        </p:spPr>
        <p:txBody>
          <a:bodyPr wrap="square">
            <a:spAutoFit/>
          </a:bodyPr>
          <a:lstStyle/>
          <a:p>
            <a:pPr algn="ctr"/>
            <a:r>
              <a:rPr lang="en-US" sz="4300" b="1" dirty="0" smtClean="0"/>
              <a:t>The Spin of a </a:t>
            </a:r>
            <a:r>
              <a:rPr lang="en-US" sz="4300" b="1" smtClean="0"/>
              <a:t>Black Hole</a:t>
            </a:r>
            <a:endParaRPr lang="en-US" sz="4300" b="1" dirty="0"/>
          </a:p>
        </p:txBody>
      </p:sp>
      <p:pic>
        <p:nvPicPr>
          <p:cNvPr id="14" name="Picture 13"/>
          <p:cNvPicPr>
            <a:picLocks noChangeAspect="1"/>
          </p:cNvPicPr>
          <p:nvPr/>
        </p:nvPicPr>
        <p:blipFill>
          <a:blip r:embed="rId4"/>
          <a:stretch>
            <a:fillRect/>
          </a:stretch>
        </p:blipFill>
        <p:spPr>
          <a:xfrm>
            <a:off x="1829078" y="2124519"/>
            <a:ext cx="1548327" cy="645785"/>
          </a:xfrm>
          <a:prstGeom prst="rect">
            <a:avLst/>
          </a:prstGeom>
        </p:spPr>
      </p:pic>
    </p:spTree>
    <p:extLst>
      <p:ext uri="{BB962C8B-B14F-4D97-AF65-F5344CB8AC3E}">
        <p14:creationId xmlns:p14="http://schemas.microsoft.com/office/powerpoint/2010/main" val="5325044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3" name="Rectangle 12"/>
          <p:cNvSpPr/>
          <p:nvPr/>
        </p:nvSpPr>
        <p:spPr>
          <a:xfrm>
            <a:off x="18573" y="136551"/>
            <a:ext cx="9144000" cy="754053"/>
          </a:xfrm>
          <a:prstGeom prst="rect">
            <a:avLst/>
          </a:prstGeom>
        </p:spPr>
        <p:txBody>
          <a:bodyPr wrap="square">
            <a:spAutoFit/>
          </a:bodyPr>
          <a:lstStyle/>
          <a:p>
            <a:pPr algn="ctr"/>
            <a:r>
              <a:rPr lang="en-US" sz="4300" b="1" dirty="0" smtClean="0"/>
              <a:t>The Spin of a </a:t>
            </a:r>
            <a:r>
              <a:rPr lang="en-US" sz="4300" b="1" smtClean="0"/>
              <a:t>Black Hole</a:t>
            </a:r>
            <a:endParaRPr lang="en-US" sz="4300" b="1" dirty="0"/>
          </a:p>
        </p:txBody>
      </p:sp>
      <p:pic>
        <p:nvPicPr>
          <p:cNvPr id="2" name="BH_sp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492" r="14165"/>
          <a:stretch/>
        </p:blipFill>
        <p:spPr>
          <a:xfrm>
            <a:off x="1157689" y="1038806"/>
            <a:ext cx="6629527" cy="5154708"/>
          </a:xfrm>
          <a:prstGeom prst="rect">
            <a:avLst/>
          </a:prstGeom>
        </p:spPr>
      </p:pic>
    </p:spTree>
    <p:extLst>
      <p:ext uri="{BB962C8B-B14F-4D97-AF65-F5344CB8AC3E}">
        <p14:creationId xmlns:p14="http://schemas.microsoft.com/office/powerpoint/2010/main" val="2953641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7200" y="1620742"/>
            <a:ext cx="5524500" cy="5524500"/>
          </a:xfrm>
        </p:spPr>
      </p:pic>
      <p:pic>
        <p:nvPicPr>
          <p:cNvPr id="8" name="Picture 7" descr="latex-image-1.pdf"/>
          <p:cNvPicPr>
            <a:picLocks noChangeAspect="1"/>
          </p:cNvPicPr>
          <p:nvPr/>
        </p:nvPicPr>
        <p:blipFill rotWithShape="1">
          <a:blip r:embed="rId3">
            <a:extLst>
              <a:ext uri="{28A0092B-C50C-407E-A947-70E740481C1C}">
                <a14:useLocalDpi xmlns:a14="http://schemas.microsoft.com/office/drawing/2010/main" val="0"/>
              </a:ext>
            </a:extLst>
          </a:blip>
          <a:srcRect l="-5672" t="752" r="-5672" b="-16903"/>
          <a:stretch/>
        </p:blipFill>
        <p:spPr>
          <a:xfrm>
            <a:off x="5006273" y="1568407"/>
            <a:ext cx="2163518" cy="501534"/>
          </a:xfrm>
          <a:prstGeom prst="rect">
            <a:avLst/>
          </a:prstGeom>
          <a:solidFill>
            <a:schemeClr val="bg1"/>
          </a:solidFill>
        </p:spPr>
      </p:pic>
      <p:sp>
        <p:nvSpPr>
          <p:cNvPr id="9" name="Rectangle 8"/>
          <p:cNvSpPr/>
          <p:nvPr/>
        </p:nvSpPr>
        <p:spPr>
          <a:xfrm>
            <a:off x="294759" y="930723"/>
            <a:ext cx="8392041" cy="707886"/>
          </a:xfrm>
          <a:prstGeom prst="rect">
            <a:avLst/>
          </a:prstGeom>
        </p:spPr>
        <p:txBody>
          <a:bodyPr wrap="none">
            <a:spAutoFit/>
          </a:bodyPr>
          <a:lstStyle/>
          <a:p>
            <a:pPr algn="ctr"/>
            <a:r>
              <a:rPr lang="en-US" sz="2000" b="1" dirty="0" smtClean="0"/>
              <a:t>Black holes do not emit from the inside of the event horizon.</a:t>
            </a:r>
          </a:p>
          <a:p>
            <a:pPr algn="ctr"/>
            <a:r>
              <a:rPr lang="en-US" sz="2000" b="1" dirty="0" smtClean="0"/>
              <a:t>The environment around them are among the most luminous in the Universe.</a:t>
            </a:r>
          </a:p>
        </p:txBody>
      </p:sp>
      <p:sp>
        <p:nvSpPr>
          <p:cNvPr id="10" name="Rectangle 9"/>
          <p:cNvSpPr/>
          <p:nvPr/>
        </p:nvSpPr>
        <p:spPr>
          <a:xfrm>
            <a:off x="2228564" y="1618723"/>
            <a:ext cx="2777709" cy="461665"/>
          </a:xfrm>
          <a:prstGeom prst="rect">
            <a:avLst/>
          </a:prstGeom>
        </p:spPr>
        <p:txBody>
          <a:bodyPr wrap="square">
            <a:spAutoFit/>
          </a:bodyPr>
          <a:lstStyle/>
          <a:p>
            <a:pPr algn="ctr"/>
            <a:r>
              <a:rPr lang="en-US" sz="2400" dirty="0" smtClean="0"/>
              <a:t>Emitted luminosity:</a:t>
            </a:r>
            <a:endParaRPr lang="en-US" sz="2400" dirty="0"/>
          </a:p>
        </p:txBody>
      </p:sp>
      <p:sp>
        <p:nvSpPr>
          <p:cNvPr id="13" name="Rectangle 12"/>
          <p:cNvSpPr/>
          <p:nvPr/>
        </p:nvSpPr>
        <p:spPr>
          <a:xfrm>
            <a:off x="0" y="30461"/>
            <a:ext cx="1157689" cy="369332"/>
          </a:xfrm>
          <a:prstGeom prst="rect">
            <a:avLst/>
          </a:prstGeom>
        </p:spPr>
        <p:txBody>
          <a:bodyPr wrap="none">
            <a:spAutoFit/>
          </a:bodyPr>
          <a:lstStyle/>
          <a:p>
            <a:r>
              <a:rPr lang="en-US" b="1" dirty="0" smtClean="0"/>
              <a:t>TRAILER</a:t>
            </a:r>
            <a:endParaRPr lang="en-US" dirty="0"/>
          </a:p>
        </p:txBody>
      </p:sp>
      <p:sp>
        <p:nvSpPr>
          <p:cNvPr id="15" name="Rectangle 14"/>
          <p:cNvSpPr/>
          <p:nvPr/>
        </p:nvSpPr>
        <p:spPr>
          <a:xfrm>
            <a:off x="18573" y="174651"/>
            <a:ext cx="9144000" cy="754053"/>
          </a:xfrm>
          <a:prstGeom prst="rect">
            <a:avLst/>
          </a:prstGeom>
        </p:spPr>
        <p:txBody>
          <a:bodyPr wrap="square">
            <a:spAutoFit/>
          </a:bodyPr>
          <a:lstStyle/>
          <a:p>
            <a:pPr algn="ctr"/>
            <a:r>
              <a:rPr lang="en-US" sz="4300" b="1" dirty="0" smtClean="0"/>
              <a:t>Black Holes… Shine!</a:t>
            </a:r>
            <a:endParaRPr lang="en-US" sz="4300" b="1" dirty="0"/>
          </a:p>
        </p:txBody>
      </p:sp>
    </p:spTree>
    <p:extLst>
      <p:ext uri="{BB962C8B-B14F-4D97-AF65-F5344CB8AC3E}">
        <p14:creationId xmlns:p14="http://schemas.microsoft.com/office/powerpoint/2010/main" val="139329839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17180</TotalTime>
  <Words>4833</Words>
  <Application>Microsoft Macintosh PowerPoint</Application>
  <PresentationFormat>On-screen Show (4:3)</PresentationFormat>
  <Paragraphs>291</Paragraphs>
  <Slides>40</Slides>
  <Notes>29</Notes>
  <HiddenSlides>0</HiddenSlides>
  <MMClips>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Inkwell</vt:lpstr>
      <vt:lpstr>The Hunt for the First  Black Holes in the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Waypoint #1</vt:lpstr>
      <vt:lpstr>PowerPoint Presentation</vt:lpstr>
      <vt:lpstr>PowerPoint Presentation</vt:lpstr>
      <vt:lpstr>PowerPoint Presentation</vt:lpstr>
      <vt:lpstr>Waypoint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Waypoint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Holes and Dark Matter in the Cosmic Dark Ages</dc:title>
  <dc:creator>Fabio</dc:creator>
  <cp:lastModifiedBy>Fabio</cp:lastModifiedBy>
  <cp:revision>2159</cp:revision>
  <cp:lastPrinted>2016-12-14T21:37:30Z</cp:lastPrinted>
  <dcterms:created xsi:type="dcterms:W3CDTF">2015-06-03T20:32:22Z</dcterms:created>
  <dcterms:modified xsi:type="dcterms:W3CDTF">2017-06-26T00:10:46Z</dcterms:modified>
</cp:coreProperties>
</file>